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9144000" cy="6858000" type="screen4x3"/>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9" autoAdjust="0"/>
    <p:restoredTop sz="94660"/>
  </p:normalViewPr>
  <p:slideViewPr>
    <p:cSldViewPr>
      <p:cViewPr varScale="1">
        <p:scale>
          <a:sx n="67" d="100"/>
          <a:sy n="67" d="100"/>
        </p:scale>
        <p:origin x="774"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5" Type="http://schemas.openxmlformats.org/officeDocument/2006/relationships/image" Target="../media/image16.wmf"/><Relationship Id="rId4"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6D64EE-5DAB-4C90-94CD-E4906B774497}" type="datetimeFigureOut">
              <a:rPr lang="en-CA" smtClean="0"/>
              <a:pPr/>
              <a:t>2015-03-13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EA3C71-8AF3-478A-8F04-52F11694526D}" type="slidenum">
              <a:rPr lang="en-CA" smtClean="0"/>
              <a:pPr/>
              <a:t>‹#›</a:t>
            </a:fld>
            <a:endParaRPr lang="en-CA"/>
          </a:p>
        </p:txBody>
      </p:sp>
    </p:spTree>
    <p:extLst>
      <p:ext uri="{BB962C8B-B14F-4D97-AF65-F5344CB8AC3E}">
        <p14:creationId xmlns:p14="http://schemas.microsoft.com/office/powerpoint/2010/main" val="4196812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1</a:t>
            </a:fld>
            <a:endParaRPr lang="en-CA"/>
          </a:p>
        </p:txBody>
      </p:sp>
    </p:spTree>
    <p:extLst>
      <p:ext uri="{BB962C8B-B14F-4D97-AF65-F5344CB8AC3E}">
        <p14:creationId xmlns:p14="http://schemas.microsoft.com/office/powerpoint/2010/main" val="77668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2</a:t>
            </a:fld>
            <a:endParaRPr lang="en-CA"/>
          </a:p>
        </p:txBody>
      </p:sp>
    </p:spTree>
    <p:extLst>
      <p:ext uri="{BB962C8B-B14F-4D97-AF65-F5344CB8AC3E}">
        <p14:creationId xmlns:p14="http://schemas.microsoft.com/office/powerpoint/2010/main" val="2761629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3</a:t>
            </a:fld>
            <a:endParaRPr lang="en-CA"/>
          </a:p>
        </p:txBody>
      </p:sp>
    </p:spTree>
    <p:extLst>
      <p:ext uri="{BB962C8B-B14F-4D97-AF65-F5344CB8AC3E}">
        <p14:creationId xmlns:p14="http://schemas.microsoft.com/office/powerpoint/2010/main" val="146823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4</a:t>
            </a:fld>
            <a:endParaRPr lang="en-CA"/>
          </a:p>
        </p:txBody>
      </p:sp>
    </p:spTree>
    <p:extLst>
      <p:ext uri="{BB962C8B-B14F-4D97-AF65-F5344CB8AC3E}">
        <p14:creationId xmlns:p14="http://schemas.microsoft.com/office/powerpoint/2010/main" val="2807777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5</a:t>
            </a:fld>
            <a:endParaRPr lang="en-CA"/>
          </a:p>
        </p:txBody>
      </p:sp>
    </p:spTree>
    <p:extLst>
      <p:ext uri="{BB962C8B-B14F-4D97-AF65-F5344CB8AC3E}">
        <p14:creationId xmlns:p14="http://schemas.microsoft.com/office/powerpoint/2010/main" val="307455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6</a:t>
            </a:fld>
            <a:endParaRPr lang="en-CA"/>
          </a:p>
        </p:txBody>
      </p:sp>
    </p:spTree>
    <p:extLst>
      <p:ext uri="{BB962C8B-B14F-4D97-AF65-F5344CB8AC3E}">
        <p14:creationId xmlns:p14="http://schemas.microsoft.com/office/powerpoint/2010/main" val="347423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7</a:t>
            </a:fld>
            <a:endParaRPr lang="en-CA"/>
          </a:p>
        </p:txBody>
      </p:sp>
    </p:spTree>
    <p:extLst>
      <p:ext uri="{BB962C8B-B14F-4D97-AF65-F5344CB8AC3E}">
        <p14:creationId xmlns:p14="http://schemas.microsoft.com/office/powerpoint/2010/main" val="13622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EA3C71-8AF3-478A-8F04-52F11694526D}" type="slidenum">
              <a:rPr lang="en-CA" smtClean="0"/>
              <a:pPr/>
              <a:t>8</a:t>
            </a:fld>
            <a:endParaRPr lang="en-CA"/>
          </a:p>
        </p:txBody>
      </p:sp>
    </p:spTree>
    <p:extLst>
      <p:ext uri="{BB962C8B-B14F-4D97-AF65-F5344CB8AC3E}">
        <p14:creationId xmlns:p14="http://schemas.microsoft.com/office/powerpoint/2010/main" val="107220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945B84D3-052B-4B05-AD6A-7636D0EB22C7}" type="datetimeFigureOut">
              <a:rPr lang="en-CA" smtClean="0"/>
              <a:pPr/>
              <a:t>2015-03-13</a:t>
            </a:fld>
            <a:endParaRPr lang="en-CA"/>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CA"/>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07FDFD62-58DE-4D24-B71F-9DCBB40AED70}"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FDFD62-58DE-4D24-B71F-9DCBB40AED7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FDFD62-58DE-4D24-B71F-9DCBB40AED70}"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945B84D3-052B-4B05-AD6A-7636D0EB22C7}" type="datetimeFigureOut">
              <a:rPr lang="en-CA" smtClean="0"/>
              <a:pPr/>
              <a:t>2015-03-13</a:t>
            </a:fld>
            <a:endParaRPr lang="en-CA"/>
          </a:p>
        </p:txBody>
      </p:sp>
      <p:sp>
        <p:nvSpPr>
          <p:cNvPr id="17" name="Slide Number Placeholder 16"/>
          <p:cNvSpPr>
            <a:spLocks noGrp="1"/>
          </p:cNvSpPr>
          <p:nvPr>
            <p:ph type="sldNum" sz="quarter" idx="11"/>
          </p:nvPr>
        </p:nvSpPr>
        <p:spPr/>
        <p:txBody>
          <a:bodyPr/>
          <a:lstStyle/>
          <a:p>
            <a:fld id="{07FDFD62-58DE-4D24-B71F-9DCBB40AED70}" type="slidenum">
              <a:rPr lang="en-CA" smtClean="0"/>
              <a:pPr/>
              <a:t>‹#›</a:t>
            </a:fld>
            <a:endParaRPr lang="en-CA"/>
          </a:p>
        </p:txBody>
      </p:sp>
      <p:sp>
        <p:nvSpPr>
          <p:cNvPr id="19" name="Footer Placeholder 18"/>
          <p:cNvSpPr>
            <a:spLocks noGrp="1"/>
          </p:cNvSpPr>
          <p:nvPr>
            <p:ph type="ftr" sz="quarter" idx="12"/>
          </p:nvPr>
        </p:nvSpPr>
        <p:spPr/>
        <p:txBody>
          <a:bodyPr/>
          <a:lstStyle/>
          <a:p>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945B84D3-052B-4B05-AD6A-7636D0EB22C7}" type="datetimeFigureOut">
              <a:rPr lang="en-CA" smtClean="0"/>
              <a:pPr/>
              <a:t>2015-03-13</a:t>
            </a:fld>
            <a:endParaRPr lang="en-CA"/>
          </a:p>
        </p:txBody>
      </p:sp>
      <p:sp>
        <p:nvSpPr>
          <p:cNvPr id="12" name="Slide Number Placeholder 11"/>
          <p:cNvSpPr>
            <a:spLocks noGrp="1"/>
          </p:cNvSpPr>
          <p:nvPr>
            <p:ph type="sldNum" sz="quarter" idx="15"/>
          </p:nvPr>
        </p:nvSpPr>
        <p:spPr/>
        <p:txBody>
          <a:bodyPr/>
          <a:lstStyle/>
          <a:p>
            <a:fld id="{07FDFD62-58DE-4D24-B71F-9DCBB40AED70}" type="slidenum">
              <a:rPr lang="en-CA" smtClean="0"/>
              <a:pPr/>
              <a:t>‹#›</a:t>
            </a:fld>
            <a:endParaRPr lang="en-CA"/>
          </a:p>
        </p:txBody>
      </p:sp>
      <p:sp>
        <p:nvSpPr>
          <p:cNvPr id="13" name="Footer Placeholder 12"/>
          <p:cNvSpPr>
            <a:spLocks noGrp="1"/>
          </p:cNvSpPr>
          <p:nvPr>
            <p:ph type="ftr" sz="quarter" idx="16"/>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14" name="Slide Number Placeholder 13"/>
          <p:cNvSpPr>
            <a:spLocks noGrp="1"/>
          </p:cNvSpPr>
          <p:nvPr>
            <p:ph type="sldNum" sz="quarter" idx="11"/>
          </p:nvPr>
        </p:nvSpPr>
        <p:spPr/>
        <p:txBody>
          <a:bodyPr/>
          <a:lstStyle/>
          <a:p>
            <a:fld id="{07FDFD62-58DE-4D24-B71F-9DCBB40AED70}" type="slidenum">
              <a:rPr lang="en-CA" smtClean="0"/>
              <a:pPr/>
              <a:t>‹#›</a:t>
            </a:fld>
            <a:endParaRPr lang="en-CA"/>
          </a:p>
        </p:txBody>
      </p:sp>
      <p:sp>
        <p:nvSpPr>
          <p:cNvPr id="15" name="Footer Placeholder 14"/>
          <p:cNvSpPr>
            <a:spLocks noGrp="1"/>
          </p:cNvSpPr>
          <p:nvPr>
            <p:ph type="ftr" sz="quarter" idx="12"/>
          </p:nvPr>
        </p:nvSpPr>
        <p:spPr/>
        <p:txBody>
          <a:bodyPr/>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945B84D3-052B-4B05-AD6A-7636D0EB22C7}" type="datetimeFigureOut">
              <a:rPr lang="en-CA" smtClean="0"/>
              <a:pPr/>
              <a:t>2015-03-13</a:t>
            </a:fld>
            <a:endParaRPr lang="en-CA"/>
          </a:p>
        </p:txBody>
      </p:sp>
      <p:sp>
        <p:nvSpPr>
          <p:cNvPr id="12" name="Slide Number Placeholder 11"/>
          <p:cNvSpPr>
            <a:spLocks noGrp="1"/>
          </p:cNvSpPr>
          <p:nvPr>
            <p:ph type="sldNum" sz="quarter" idx="16"/>
          </p:nvPr>
        </p:nvSpPr>
        <p:spPr/>
        <p:txBody>
          <a:bodyPr/>
          <a:lstStyle/>
          <a:p>
            <a:fld id="{07FDFD62-58DE-4D24-B71F-9DCBB40AED70}" type="slidenum">
              <a:rPr lang="en-CA" smtClean="0"/>
              <a:pPr/>
              <a:t>‹#›</a:t>
            </a:fld>
            <a:endParaRPr lang="en-CA"/>
          </a:p>
        </p:txBody>
      </p:sp>
      <p:sp>
        <p:nvSpPr>
          <p:cNvPr id="13" name="Footer Placeholder 12"/>
          <p:cNvSpPr>
            <a:spLocks noGrp="1"/>
          </p:cNvSpPr>
          <p:nvPr>
            <p:ph type="ftr" sz="quarter" idx="17"/>
          </p:nvPr>
        </p:nvSpPr>
        <p:spPr/>
        <p:txBody>
          <a:bodyPr/>
          <a:lstStyle/>
          <a:p>
            <a:endParaRPr lang="en-CA"/>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945B84D3-052B-4B05-AD6A-7636D0EB22C7}" type="datetimeFigureOut">
              <a:rPr lang="en-CA" smtClean="0"/>
              <a:pPr/>
              <a:t>2015-03-13</a:t>
            </a:fld>
            <a:endParaRPr lang="en-CA"/>
          </a:p>
        </p:txBody>
      </p:sp>
      <p:sp>
        <p:nvSpPr>
          <p:cNvPr id="12" name="Slide Number Placeholder 11"/>
          <p:cNvSpPr>
            <a:spLocks noGrp="1"/>
          </p:cNvSpPr>
          <p:nvPr>
            <p:ph type="sldNum" sz="quarter" idx="17"/>
          </p:nvPr>
        </p:nvSpPr>
        <p:spPr/>
        <p:txBody>
          <a:bodyPr/>
          <a:lstStyle/>
          <a:p>
            <a:fld id="{07FDFD62-58DE-4D24-B71F-9DCBB40AED70}" type="slidenum">
              <a:rPr lang="en-CA" smtClean="0"/>
              <a:pPr/>
              <a:t>‹#›</a:t>
            </a:fld>
            <a:endParaRPr lang="en-CA"/>
          </a:p>
        </p:txBody>
      </p:sp>
      <p:sp>
        <p:nvSpPr>
          <p:cNvPr id="13" name="Footer Placeholder 12"/>
          <p:cNvSpPr>
            <a:spLocks noGrp="1"/>
          </p:cNvSpPr>
          <p:nvPr>
            <p:ph type="ftr" sz="quarter" idx="18"/>
          </p:nvPr>
        </p:nvSpPr>
        <p:spPr/>
        <p:txBody>
          <a:bodyPr/>
          <a:lstStyle/>
          <a:p>
            <a:endParaRPr lang="en-CA"/>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16" name="Slide Number Placeholder 15"/>
          <p:cNvSpPr>
            <a:spLocks noGrp="1"/>
          </p:cNvSpPr>
          <p:nvPr>
            <p:ph type="sldNum" sz="quarter" idx="11"/>
          </p:nvPr>
        </p:nvSpPr>
        <p:spPr/>
        <p:txBody>
          <a:bodyPr/>
          <a:lstStyle/>
          <a:p>
            <a:fld id="{07FDFD62-58DE-4D24-B71F-9DCBB40AED70}" type="slidenum">
              <a:rPr lang="en-CA" smtClean="0"/>
              <a:pPr/>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8" name="Slide Number Placeholder 7"/>
          <p:cNvSpPr>
            <a:spLocks noGrp="1"/>
          </p:cNvSpPr>
          <p:nvPr>
            <p:ph type="sldNum" sz="quarter" idx="11"/>
          </p:nvPr>
        </p:nvSpPr>
        <p:spPr/>
        <p:txBody>
          <a:bodyPr/>
          <a:lstStyle/>
          <a:p>
            <a:fld id="{07FDFD62-58DE-4D24-B71F-9DCBB40AED70}" type="slidenum">
              <a:rPr lang="en-CA" smtClean="0"/>
              <a:pPr/>
              <a:t>‹#›</a:t>
            </a:fld>
            <a:endParaRPr lang="en-CA"/>
          </a:p>
        </p:txBody>
      </p:sp>
      <p:sp>
        <p:nvSpPr>
          <p:cNvPr id="9" name="Footer Placeholder 8"/>
          <p:cNvSpPr>
            <a:spLocks noGrp="1"/>
          </p:cNvSpPr>
          <p:nvPr>
            <p:ph type="ftr" sz="quarter" idx="12"/>
          </p:nvPr>
        </p:nvSpPr>
        <p:spPr/>
        <p:txBody>
          <a:bodyPr/>
          <a:lstStyle/>
          <a:p>
            <a:endParaRPr lang="en-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945B84D3-052B-4B05-AD6A-7636D0EB22C7}" type="datetimeFigureOut">
              <a:rPr lang="en-CA" smtClean="0"/>
              <a:pPr/>
              <a:t>2015-03-13</a:t>
            </a:fld>
            <a:endParaRPr lang="en-CA"/>
          </a:p>
        </p:txBody>
      </p:sp>
      <p:sp>
        <p:nvSpPr>
          <p:cNvPr id="19" name="Slide Number Placeholder 18"/>
          <p:cNvSpPr>
            <a:spLocks noGrp="1"/>
          </p:cNvSpPr>
          <p:nvPr>
            <p:ph type="sldNum" sz="quarter" idx="16"/>
          </p:nvPr>
        </p:nvSpPr>
        <p:spPr/>
        <p:txBody>
          <a:bodyPr/>
          <a:lstStyle/>
          <a:p>
            <a:fld id="{07FDFD62-58DE-4D24-B71F-9DCBB40AED70}" type="slidenum">
              <a:rPr lang="en-CA" smtClean="0"/>
              <a:pPr/>
              <a:t>‹#›</a:t>
            </a:fld>
            <a:endParaRPr lang="en-CA"/>
          </a:p>
        </p:txBody>
      </p:sp>
      <p:sp>
        <p:nvSpPr>
          <p:cNvPr id="23" name="Footer Placeholder 22"/>
          <p:cNvSpPr>
            <a:spLocks noGrp="1"/>
          </p:cNvSpPr>
          <p:nvPr>
            <p:ph type="ftr" sz="quarter" idx="17"/>
          </p:nvPr>
        </p:nvSpPr>
        <p:spPr/>
        <p:txBody>
          <a:bodyPr/>
          <a:lstStyle/>
          <a:p>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945B84D3-052B-4B05-AD6A-7636D0EB22C7}" type="datetimeFigureOut">
              <a:rPr lang="en-CA" smtClean="0"/>
              <a:pPr/>
              <a:t>2015-03-13</a:t>
            </a:fld>
            <a:endParaRPr lang="en-CA"/>
          </a:p>
        </p:txBody>
      </p:sp>
      <p:sp>
        <p:nvSpPr>
          <p:cNvPr id="9" name="Slide Number Placeholder 8"/>
          <p:cNvSpPr>
            <a:spLocks noGrp="1"/>
          </p:cNvSpPr>
          <p:nvPr>
            <p:ph type="sldNum" sz="quarter" idx="15"/>
          </p:nvPr>
        </p:nvSpPr>
        <p:spPr/>
        <p:txBody>
          <a:bodyPr rtlCol="0"/>
          <a:lstStyle/>
          <a:p>
            <a:fld id="{07FDFD62-58DE-4D24-B71F-9DCBB40AED70}" type="slidenum">
              <a:rPr lang="en-CA" smtClean="0"/>
              <a:pPr/>
              <a:t>‹#›</a:t>
            </a:fld>
            <a:endParaRPr lang="en-CA"/>
          </a:p>
        </p:txBody>
      </p:sp>
      <p:sp>
        <p:nvSpPr>
          <p:cNvPr id="10" name="Footer Placeholder 9"/>
          <p:cNvSpPr>
            <a:spLocks noGrp="1"/>
          </p:cNvSpPr>
          <p:nvPr>
            <p:ph type="ftr" sz="quarter" idx="16"/>
          </p:nvPr>
        </p:nvSpPr>
        <p:spPr/>
        <p:txBody>
          <a:bodyPr rtlCol="0"/>
          <a:lstStyle/>
          <a:p>
            <a:endParaRPr lang="en-CA"/>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945B84D3-052B-4B05-AD6A-7636D0EB22C7}" type="datetimeFigureOut">
              <a:rPr lang="en-CA" smtClean="0"/>
              <a:pPr/>
              <a:t>2015-03-13</a:t>
            </a:fld>
            <a:endParaRPr lang="en-CA"/>
          </a:p>
        </p:txBody>
      </p:sp>
      <p:sp>
        <p:nvSpPr>
          <p:cNvPr id="14" name="Slide Number Placeholder 13"/>
          <p:cNvSpPr>
            <a:spLocks noGrp="1"/>
          </p:cNvSpPr>
          <p:nvPr>
            <p:ph type="sldNum" sz="quarter" idx="15"/>
          </p:nvPr>
        </p:nvSpPr>
        <p:spPr>
          <a:xfrm>
            <a:off x="4038600" y="6172200"/>
            <a:ext cx="1066800" cy="304800"/>
          </a:xfrm>
        </p:spPr>
        <p:txBody>
          <a:bodyPr/>
          <a:lstStyle/>
          <a:p>
            <a:fld id="{07FDFD62-58DE-4D24-B71F-9DCBB40AED70}" type="slidenum">
              <a:rPr lang="en-CA" smtClean="0"/>
              <a:pPr/>
              <a:t>‹#›</a:t>
            </a:fld>
            <a:endParaRPr lang="en-CA"/>
          </a:p>
        </p:txBody>
      </p:sp>
      <p:sp>
        <p:nvSpPr>
          <p:cNvPr id="15" name="Footer Placeholder 14"/>
          <p:cNvSpPr>
            <a:spLocks noGrp="1"/>
          </p:cNvSpPr>
          <p:nvPr>
            <p:ph type="ftr" sz="quarter" idx="16"/>
          </p:nvPr>
        </p:nvSpPr>
        <p:spPr>
          <a:xfrm>
            <a:off x="1447800" y="6486525"/>
            <a:ext cx="6248400" cy="292100"/>
          </a:xfrm>
        </p:spPr>
        <p:txBody>
          <a:bodyPr/>
          <a:lstStyle/>
          <a:p>
            <a:endParaRPr lang="en-C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FDFD62-58DE-4D24-B71F-9DCBB40AED70}" type="slidenum">
              <a:rPr lang="en-CA" smtClean="0"/>
              <a:pPr/>
              <a:t>‹#›</a:t>
            </a:fld>
            <a:endParaRPr lang="en-C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7FDFD62-58DE-4D24-B71F-9DCBB40AED70}" type="slidenum">
              <a:rPr lang="en-CA" smtClean="0"/>
              <a:pPr/>
              <a:t>‹#›</a:t>
            </a:fld>
            <a:endParaRPr lang="en-CA"/>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945B84D3-052B-4B05-AD6A-7636D0EB22C7}" type="datetimeFigureOut">
              <a:rPr lang="en-CA" smtClean="0"/>
              <a:pPr/>
              <a:t>2015-03-13</a:t>
            </a:fld>
            <a:endParaRPr lang="en-CA"/>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CA"/>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07FDFD62-58DE-4D24-B71F-9DCBB40AED70}" type="slidenum">
              <a:rPr lang="en-CA" smtClean="0"/>
              <a:pPr/>
              <a:t>‹#›</a:t>
            </a:fld>
            <a:endParaRPr lang="en-C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7FDFD62-58DE-4D24-B71F-9DCBB40AED70}" type="slidenum">
              <a:rPr lang="en-CA" smtClean="0"/>
              <a:pPr/>
              <a:t>‹#›</a:t>
            </a:fld>
            <a:endParaRPr lang="en-CA"/>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7FDFD62-58DE-4D24-B71F-9DCBB40AED70}" type="slidenum">
              <a:rPr lang="en-CA" smtClean="0"/>
              <a:pPr/>
              <a:t>‹#›</a:t>
            </a:fld>
            <a:endParaRPr lang="en-CA"/>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945B84D3-052B-4B05-AD6A-7636D0EB22C7}" type="datetimeFigureOut">
              <a:rPr lang="en-CA" smtClean="0"/>
              <a:pPr/>
              <a:t>2015-03-13</a:t>
            </a:fld>
            <a:endParaRPr lang="en-CA"/>
          </a:p>
        </p:txBody>
      </p:sp>
      <p:sp>
        <p:nvSpPr>
          <p:cNvPr id="7" name="Slide Number Placeholder 6"/>
          <p:cNvSpPr>
            <a:spLocks noGrp="1"/>
          </p:cNvSpPr>
          <p:nvPr>
            <p:ph type="sldNum" sz="quarter" idx="11"/>
          </p:nvPr>
        </p:nvSpPr>
        <p:spPr/>
        <p:txBody>
          <a:bodyPr rtlCol="0"/>
          <a:lstStyle/>
          <a:p>
            <a:fld id="{07FDFD62-58DE-4D24-B71F-9DCBB40AED70}" type="slidenum">
              <a:rPr lang="en-CA" smtClean="0"/>
              <a:pPr/>
              <a:t>‹#›</a:t>
            </a:fld>
            <a:endParaRPr lang="en-CA"/>
          </a:p>
        </p:txBody>
      </p:sp>
      <p:sp>
        <p:nvSpPr>
          <p:cNvPr id="8" name="Footer Placeholder 7"/>
          <p:cNvSpPr>
            <a:spLocks noGrp="1"/>
          </p:cNvSpPr>
          <p:nvPr>
            <p:ph type="ftr" sz="quarter" idx="12"/>
          </p:nvPr>
        </p:nvSpPr>
        <p:spPr/>
        <p:txBody>
          <a:bodyPr rtlCol="0"/>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B84D3-052B-4B05-AD6A-7636D0EB22C7}" type="datetimeFigureOut">
              <a:rPr lang="en-CA" smtClean="0"/>
              <a:pPr/>
              <a:t>2015-03-13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7FDFD62-58DE-4D24-B71F-9DCBB40AED70}"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945B84D3-052B-4B05-AD6A-7636D0EB22C7}" type="datetimeFigureOut">
              <a:rPr lang="en-CA" smtClean="0"/>
              <a:pPr/>
              <a:t>2015-03-13</a:t>
            </a:fld>
            <a:endParaRPr lang="en-CA"/>
          </a:p>
        </p:txBody>
      </p:sp>
      <p:sp>
        <p:nvSpPr>
          <p:cNvPr id="22" name="Slide Number Placeholder 21"/>
          <p:cNvSpPr>
            <a:spLocks noGrp="1"/>
          </p:cNvSpPr>
          <p:nvPr>
            <p:ph type="sldNum" sz="quarter" idx="15"/>
          </p:nvPr>
        </p:nvSpPr>
        <p:spPr/>
        <p:txBody>
          <a:bodyPr rtlCol="0"/>
          <a:lstStyle/>
          <a:p>
            <a:fld id="{07FDFD62-58DE-4D24-B71F-9DCBB40AED70}" type="slidenum">
              <a:rPr lang="en-CA" smtClean="0"/>
              <a:pPr/>
              <a:t>‹#›</a:t>
            </a:fld>
            <a:endParaRPr lang="en-CA"/>
          </a:p>
        </p:txBody>
      </p:sp>
      <p:sp>
        <p:nvSpPr>
          <p:cNvPr id="23" name="Footer Placeholder 22"/>
          <p:cNvSpPr>
            <a:spLocks noGrp="1"/>
          </p:cNvSpPr>
          <p:nvPr>
            <p:ph type="ftr" sz="quarter" idx="16"/>
          </p:nvPr>
        </p:nvSpPr>
        <p:spPr/>
        <p:txBody>
          <a:bodyPr rtlCol="0"/>
          <a:lstStyle/>
          <a:p>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945B84D3-052B-4B05-AD6A-7636D0EB22C7}" type="datetimeFigureOut">
              <a:rPr lang="en-CA" smtClean="0"/>
              <a:pPr/>
              <a:t>2015-03-13</a:t>
            </a:fld>
            <a:endParaRPr lang="en-CA"/>
          </a:p>
        </p:txBody>
      </p:sp>
      <p:sp>
        <p:nvSpPr>
          <p:cNvPr id="18" name="Slide Number Placeholder 17"/>
          <p:cNvSpPr>
            <a:spLocks noGrp="1"/>
          </p:cNvSpPr>
          <p:nvPr>
            <p:ph type="sldNum" sz="quarter" idx="11"/>
          </p:nvPr>
        </p:nvSpPr>
        <p:spPr/>
        <p:txBody>
          <a:bodyPr rtlCol="0"/>
          <a:lstStyle/>
          <a:p>
            <a:fld id="{07FDFD62-58DE-4D24-B71F-9DCBB40AED70}" type="slidenum">
              <a:rPr lang="en-CA" smtClean="0"/>
              <a:pPr/>
              <a:t>‹#›</a:t>
            </a:fld>
            <a:endParaRPr lang="en-CA"/>
          </a:p>
        </p:txBody>
      </p:sp>
      <p:sp>
        <p:nvSpPr>
          <p:cNvPr id="21" name="Footer Placeholder 20"/>
          <p:cNvSpPr>
            <a:spLocks noGrp="1"/>
          </p:cNvSpPr>
          <p:nvPr>
            <p:ph type="ftr" sz="quarter" idx="12"/>
          </p:nvPr>
        </p:nvSpPr>
        <p:spPr/>
        <p:txBody>
          <a:bodyPr rtlCol="0"/>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45B84D3-052B-4B05-AD6A-7636D0EB22C7}" type="datetimeFigureOut">
              <a:rPr lang="en-CA" smtClean="0"/>
              <a:pPr/>
              <a:t>2015-03-13</a:t>
            </a:fld>
            <a:endParaRPr lang="en-CA"/>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CA"/>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7FDFD62-58DE-4D24-B71F-9DCBB40AED70}"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945B84D3-052B-4B05-AD6A-7636D0EB22C7}" type="datetimeFigureOut">
              <a:rPr lang="en-CA" smtClean="0"/>
              <a:pPr/>
              <a:t>2015-03-13</a:t>
            </a:fld>
            <a:endParaRPr lang="en-CA"/>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CA"/>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07FDFD62-58DE-4D24-B71F-9DCBB40AED70}" type="slidenum">
              <a:rPr lang="en-CA" smtClean="0"/>
              <a:pPr/>
              <a:t>‹#›</a:t>
            </a:fld>
            <a:endParaRPr lang="en-CA"/>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cmath.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www.bcmath.ca/" TargetMode="External"/><Relationship Id="rId3" Type="http://schemas.openxmlformats.org/officeDocument/2006/relationships/notesSlide" Target="../notesSlides/notesSlide2.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wmf"/><Relationship Id="rId3" Type="http://schemas.openxmlformats.org/officeDocument/2006/relationships/notesSlide" Target="../notesSlides/notesSlide3.xml"/><Relationship Id="rId7" Type="http://schemas.openxmlformats.org/officeDocument/2006/relationships/image" Target="../media/image7.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wmf"/><Relationship Id="rId5" Type="http://schemas.openxmlformats.org/officeDocument/2006/relationships/image" Target="../media/image6.wmf"/><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11.png"/><Relationship Id="rId14" Type="http://schemas.openxmlformats.org/officeDocument/2006/relationships/hyperlink" Target="http://www.bcmath.ca/" TargetMode="Externa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5.wmf"/><Relationship Id="rId3" Type="http://schemas.openxmlformats.org/officeDocument/2006/relationships/notesSlide" Target="../notesSlides/notesSlide4.xml"/><Relationship Id="rId7" Type="http://schemas.openxmlformats.org/officeDocument/2006/relationships/image" Target="../media/image18.png"/><Relationship Id="rId12"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hyperlink" Target="http://www.bcmath.ca/" TargetMode="External"/><Relationship Id="rId1" Type="http://schemas.openxmlformats.org/officeDocument/2006/relationships/vmlDrawing" Target="../drawings/vmlDrawing3.vml"/><Relationship Id="rId6" Type="http://schemas.openxmlformats.org/officeDocument/2006/relationships/image" Target="../media/image12.wmf"/><Relationship Id="rId11" Type="http://schemas.openxmlformats.org/officeDocument/2006/relationships/image" Target="../media/image14.wmf"/><Relationship Id="rId5" Type="http://schemas.openxmlformats.org/officeDocument/2006/relationships/oleObject" Target="../embeddings/oleObject6.bin"/><Relationship Id="rId15" Type="http://schemas.openxmlformats.org/officeDocument/2006/relationships/image" Target="../media/image16.wmf"/><Relationship Id="rId10" Type="http://schemas.openxmlformats.org/officeDocument/2006/relationships/oleObject" Target="../embeddings/oleObject8.bin"/><Relationship Id="rId4" Type="http://schemas.openxmlformats.org/officeDocument/2006/relationships/image" Target="../media/image17.jpeg"/><Relationship Id="rId9" Type="http://schemas.openxmlformats.org/officeDocument/2006/relationships/image" Target="../media/image13.wmf"/><Relationship Id="rId1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2.wmf"/><Relationship Id="rId3" Type="http://schemas.openxmlformats.org/officeDocument/2006/relationships/notesSlide" Target="../notesSlides/notesSlide5.xml"/><Relationship Id="rId7" Type="http://schemas.openxmlformats.org/officeDocument/2006/relationships/image" Target="../media/image19.wmf"/><Relationship Id="rId12"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hyperlink" Target="http://www.bcmath.ca/" TargetMode="Externa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image" Target="../media/image21.wmf"/><Relationship Id="rId5" Type="http://schemas.openxmlformats.org/officeDocument/2006/relationships/image" Target="../media/image25.png"/><Relationship Id="rId15" Type="http://schemas.openxmlformats.org/officeDocument/2006/relationships/image" Target="../media/image23.wmf"/><Relationship Id="rId10" Type="http://schemas.openxmlformats.org/officeDocument/2006/relationships/oleObject" Target="../embeddings/oleObject13.bin"/><Relationship Id="rId4" Type="http://schemas.openxmlformats.org/officeDocument/2006/relationships/image" Target="../media/image24.jpeg"/><Relationship Id="rId9" Type="http://schemas.openxmlformats.org/officeDocument/2006/relationships/image" Target="../media/image20.wmf"/><Relationship Id="rId14" Type="http://schemas.openxmlformats.org/officeDocument/2006/relationships/oleObject" Target="../embeddings/oleObject15.bin"/></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bcmath.ca/"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bcmath.ca/" TargetMode="External"/><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bcmath.c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Section 7.2 </a:t>
            </a:r>
            <a:br>
              <a:rPr lang="en-CA" dirty="0" smtClean="0"/>
            </a:br>
            <a:r>
              <a:rPr lang="en-CA" dirty="0" smtClean="0"/>
              <a:t>Scaled Diagrams and Reductions</a:t>
            </a:r>
            <a:endParaRPr lang="en-CA" dirty="0"/>
          </a:p>
        </p:txBody>
      </p:sp>
      <p:sp>
        <p:nvSpPr>
          <p:cNvPr id="3" name="Subtitle 2"/>
          <p:cNvSpPr>
            <a:spLocks noGrp="1"/>
          </p:cNvSpPr>
          <p:nvPr>
            <p:ph type="subTitle" idx="1"/>
          </p:nvPr>
        </p:nvSpPr>
        <p:spPr/>
        <p:txBody>
          <a:bodyPr/>
          <a:lstStyle/>
          <a:p>
            <a:endParaRPr lang="en-CA"/>
          </a:p>
        </p:txBody>
      </p:sp>
      <p:sp>
        <p:nvSpPr>
          <p:cNvPr id="5"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00"/>
              <a:t>© Copyright all rights reserved to Homework depot: </a:t>
            </a:r>
            <a:r>
              <a:rPr lang="en-US" sz="1000">
                <a:hlinkClick r:id="rId3"/>
              </a:rPr>
              <a:t>www.BCMath.ca</a:t>
            </a:r>
            <a:r>
              <a:rPr lang="en-US" sz="1000"/>
              <a:t> </a:t>
            </a:r>
          </a:p>
        </p:txBody>
      </p:sp>
    </p:spTree>
    <p:extLst>
      <p:ext uri="{BB962C8B-B14F-4D97-AF65-F5344CB8AC3E}">
        <p14:creationId xmlns:p14="http://schemas.microsoft.com/office/powerpoint/2010/main" val="2871769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4082"/>
          </a:xfrm>
        </p:spPr>
        <p:txBody>
          <a:bodyPr/>
          <a:lstStyle/>
          <a:p>
            <a:r>
              <a:rPr lang="en-CA" dirty="0" smtClean="0"/>
              <a:t>Reductions</a:t>
            </a:r>
            <a:endParaRPr lang="en-CA" dirty="0"/>
          </a:p>
        </p:txBody>
      </p:sp>
      <p:sp>
        <p:nvSpPr>
          <p:cNvPr id="3" name="Content Placeholder 2"/>
          <p:cNvSpPr>
            <a:spLocks noGrp="1"/>
          </p:cNvSpPr>
          <p:nvPr>
            <p:ph sz="quarter" idx="1"/>
          </p:nvPr>
        </p:nvSpPr>
        <p:spPr>
          <a:xfrm>
            <a:off x="35496" y="980728"/>
            <a:ext cx="8784976" cy="5256584"/>
          </a:xfrm>
        </p:spPr>
        <p:txBody>
          <a:bodyPr>
            <a:normAutofit/>
          </a:bodyPr>
          <a:lstStyle/>
          <a:p>
            <a:r>
              <a:rPr lang="en-CA" dirty="0" smtClean="0"/>
              <a:t>A reduction will reduce the size of an object to a smaller diagram</a:t>
            </a:r>
          </a:p>
          <a:p>
            <a:r>
              <a:rPr lang="en-CA" dirty="0" smtClean="0"/>
              <a:t>Reductions occur in maps, floor plans, and miniatures</a:t>
            </a:r>
          </a:p>
          <a:p>
            <a:r>
              <a:rPr lang="en-CA" dirty="0" smtClean="0"/>
              <a:t>Reductions occur when the scaled factor is between 0 and 1</a:t>
            </a:r>
          </a:p>
          <a:p>
            <a:pPr marL="0" indent="0">
              <a:buNone/>
            </a:pPr>
            <a:r>
              <a:rPr lang="en-CA" dirty="0" smtClean="0"/>
              <a:t/>
            </a:r>
            <a:br>
              <a:rPr lang="en-CA" dirty="0" smtClean="0"/>
            </a:br>
            <a:r>
              <a:rPr lang="en-CA" dirty="0" err="1" smtClean="0"/>
              <a:t>ie</a:t>
            </a:r>
            <a:r>
              <a:rPr lang="en-CA" dirty="0" smtClean="0"/>
              <a:t>: A scaled factor of            means that the scaled diagram is 10 times smaller than the actual image </a:t>
            </a:r>
            <a:r>
              <a:rPr lang="en-CA" dirty="0" smtClean="0">
                <a:sym typeface="Wingdings" pitchFamily="2" charset="2"/>
              </a:rPr>
              <a:t> “REDUCTION”</a:t>
            </a:r>
            <a:endParaRPr lang="en-CA" dirty="0" smtClean="0"/>
          </a:p>
          <a:p>
            <a:pPr marL="0" indent="0">
              <a:buNone/>
            </a:pPr>
            <a:endParaRPr lang="en-CA" dirty="0"/>
          </a:p>
          <a:p>
            <a:pPr marL="0" indent="0">
              <a:buNone/>
            </a:pPr>
            <a:r>
              <a:rPr lang="en-CA" dirty="0" err="1" smtClean="0"/>
              <a:t>Ie</a:t>
            </a:r>
            <a:r>
              <a:rPr lang="en-CA" dirty="0" smtClean="0"/>
              <a:t>: a scaled factor of “10” means that the scaled diagram is 10 times larger than the actual image </a:t>
            </a:r>
            <a:r>
              <a:rPr lang="en-CA" dirty="0" smtClean="0">
                <a:sym typeface="Wingdings" pitchFamily="2" charset="2"/>
              </a:rPr>
              <a:t> “ENLARGEMENT”</a:t>
            </a:r>
            <a:endParaRPr lang="en-CA"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789040"/>
            <a:ext cx="37052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3717032"/>
            <a:ext cx="4511340" cy="3096344"/>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736287175"/>
              </p:ext>
            </p:extLst>
          </p:nvPr>
        </p:nvGraphicFramePr>
        <p:xfrm>
          <a:off x="3275856" y="2606580"/>
          <a:ext cx="461640" cy="894428"/>
        </p:xfrm>
        <a:graphic>
          <a:graphicData uri="http://schemas.openxmlformats.org/presentationml/2006/ole">
            <mc:AlternateContent xmlns:mc="http://schemas.openxmlformats.org/markup-compatibility/2006">
              <mc:Choice xmlns:v="urn:schemas-microsoft-com:vml" Requires="v">
                <p:oleObj spid="_x0000_s1043" name="Equation" r:id="rId6" imgW="203040" imgH="393480" progId="Equation.DSMT4">
                  <p:embed/>
                </p:oleObj>
              </mc:Choice>
              <mc:Fallback>
                <p:oleObj name="Equation" r:id="rId6" imgW="203040" imgH="393480" progId="Equation.DSMT4">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2606580"/>
                        <a:ext cx="461640" cy="8944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8"/>
              </a:rPr>
              <a:t>www.BCMath.ca</a:t>
            </a:r>
            <a:r>
              <a:rPr lang="en-US" sz="1000"/>
              <a:t> </a:t>
            </a:r>
          </a:p>
        </p:txBody>
      </p:sp>
    </p:spTree>
    <p:extLst>
      <p:ext uri="{BB962C8B-B14F-4D97-AF65-F5344CB8AC3E}">
        <p14:creationId xmlns:p14="http://schemas.microsoft.com/office/powerpoint/2010/main" val="33323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2242"/>
            <a:ext cx="8712968" cy="854968"/>
          </a:xfrm>
        </p:spPr>
        <p:txBody>
          <a:bodyPr>
            <a:normAutofit/>
          </a:bodyPr>
          <a:lstStyle/>
          <a:p>
            <a:r>
              <a:rPr lang="en-CA" sz="2500" dirty="0" smtClean="0"/>
              <a:t>Ex: Given each scaled factor, determine the length of the scaled diagram: </a:t>
            </a:r>
            <a:endParaRPr lang="en-CA" sz="2500" dirty="0"/>
          </a:p>
        </p:txBody>
      </p:sp>
      <p:sp>
        <p:nvSpPr>
          <p:cNvPr id="3" name="Content Placeholder 2"/>
          <p:cNvSpPr>
            <a:spLocks noGrp="1"/>
          </p:cNvSpPr>
          <p:nvPr>
            <p:ph sz="quarter" idx="1"/>
          </p:nvPr>
        </p:nvSpPr>
        <p:spPr>
          <a:xfrm>
            <a:off x="179512" y="988346"/>
            <a:ext cx="2242592" cy="532656"/>
          </a:xfrm>
        </p:spPr>
        <p:txBody>
          <a:bodyPr/>
          <a:lstStyle/>
          <a:p>
            <a:pPr marL="0" indent="0">
              <a:buNone/>
            </a:pPr>
            <a:r>
              <a:rPr lang="en-CA" dirty="0" smtClean="0"/>
              <a:t>Actual Object: </a:t>
            </a:r>
            <a:endParaRPr lang="en-CA" dirty="0"/>
          </a:p>
        </p:txBody>
      </p:sp>
      <p:sp>
        <p:nvSpPr>
          <p:cNvPr id="4" name="Content Placeholder 2"/>
          <p:cNvSpPr txBox="1">
            <a:spLocks/>
          </p:cNvSpPr>
          <p:nvPr/>
        </p:nvSpPr>
        <p:spPr>
          <a:xfrm>
            <a:off x="2843808" y="988346"/>
            <a:ext cx="2242592" cy="5326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smtClean="0"/>
              <a:t>Scaled Factor</a:t>
            </a:r>
            <a:endParaRPr lang="en-CA" dirty="0"/>
          </a:p>
        </p:txBody>
      </p:sp>
      <p:sp>
        <p:nvSpPr>
          <p:cNvPr id="5" name="Content Placeholder 2"/>
          <p:cNvSpPr txBox="1">
            <a:spLocks/>
          </p:cNvSpPr>
          <p:nvPr/>
        </p:nvSpPr>
        <p:spPr>
          <a:xfrm>
            <a:off x="5785792" y="1060354"/>
            <a:ext cx="2602632" cy="79208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Font typeface="Wingdings"/>
              <a:buNone/>
            </a:pPr>
            <a:r>
              <a:rPr lang="en-CA" dirty="0" smtClean="0"/>
              <a:t>Scaled Diagram:</a:t>
            </a:r>
            <a:endParaRPr lang="en-CA" dirty="0"/>
          </a:p>
        </p:txBody>
      </p:sp>
      <p:graphicFrame>
        <p:nvGraphicFramePr>
          <p:cNvPr id="9" name="Object 8"/>
          <p:cNvGraphicFramePr>
            <a:graphicFrameLocks noChangeAspect="1"/>
          </p:cNvGraphicFramePr>
          <p:nvPr>
            <p:extLst>
              <p:ext uri="{D42A27DB-BD31-4B8C-83A1-F6EECF244321}">
                <p14:modId xmlns:p14="http://schemas.microsoft.com/office/powerpoint/2010/main" val="3573955322"/>
              </p:ext>
            </p:extLst>
          </p:nvPr>
        </p:nvGraphicFramePr>
        <p:xfrm>
          <a:off x="4139952" y="1916832"/>
          <a:ext cx="576064" cy="1116124"/>
        </p:xfrm>
        <a:graphic>
          <a:graphicData uri="http://schemas.openxmlformats.org/presentationml/2006/ole">
            <mc:AlternateContent xmlns:mc="http://schemas.openxmlformats.org/markup-compatibility/2006">
              <mc:Choice xmlns:v="urn:schemas-microsoft-com:vml" Requires="v">
                <p:oleObj spid="_x0000_s3135" name="Equation" r:id="rId4" imgW="203040" imgH="393480" progId="Equation.DSMT4">
                  <p:embed/>
                </p:oleObj>
              </mc:Choice>
              <mc:Fallback>
                <p:oleObj name="Equation" r:id="rId4" imgW="203040" imgH="393480" progId="Equation.DSMT4">
                  <p:embed/>
                  <p:pic>
                    <p:nvPicPr>
                      <p:cNvPr id="0"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916832"/>
                        <a:ext cx="576064" cy="11161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34595520"/>
              </p:ext>
            </p:extLst>
          </p:nvPr>
        </p:nvGraphicFramePr>
        <p:xfrm>
          <a:off x="4138861" y="5013176"/>
          <a:ext cx="865187" cy="503237"/>
        </p:xfrm>
        <a:graphic>
          <a:graphicData uri="http://schemas.openxmlformats.org/presentationml/2006/ole">
            <mc:AlternateContent xmlns:mc="http://schemas.openxmlformats.org/markup-compatibility/2006">
              <mc:Choice xmlns:v="urn:schemas-microsoft-com:vml" Requires="v">
                <p:oleObj spid="_x0000_s3136" name="Equation" r:id="rId6" imgW="304560" imgH="177480" progId="Equation.DSMT4">
                  <p:embed/>
                </p:oleObj>
              </mc:Choice>
              <mc:Fallback>
                <p:oleObj name="Equation" r:id="rId6" imgW="304560" imgH="177480" progId="Equation.DSMT4">
                  <p:embed/>
                  <p:pic>
                    <p:nvPicPr>
                      <p:cNvPr id="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8861" y="5013176"/>
                        <a:ext cx="865187" cy="50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1492402"/>
            <a:ext cx="1872208" cy="229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3847929"/>
            <a:ext cx="3770932" cy="301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2483768" y="1988840"/>
            <a:ext cx="0" cy="1584176"/>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1776833274"/>
              </p:ext>
            </p:extLst>
          </p:nvPr>
        </p:nvGraphicFramePr>
        <p:xfrm>
          <a:off x="2526109" y="2515940"/>
          <a:ext cx="893763" cy="481012"/>
        </p:xfrm>
        <a:graphic>
          <a:graphicData uri="http://schemas.openxmlformats.org/presentationml/2006/ole">
            <mc:AlternateContent xmlns:mc="http://schemas.openxmlformats.org/markup-compatibility/2006">
              <mc:Choice xmlns:v="urn:schemas-microsoft-com:vml" Requires="v">
                <p:oleObj spid="_x0000_s3137" name="Equation" r:id="rId10" imgW="330120" imgH="177480" progId="Equation.DSMT4">
                  <p:embed/>
                </p:oleObj>
              </mc:Choice>
              <mc:Fallback>
                <p:oleObj name="Equation" r:id="rId10" imgW="330120" imgH="177480" progId="Equation.DSMT4">
                  <p:embed/>
                  <p:pic>
                    <p:nvPicPr>
                      <p:cNvPr id="0" name="Picture 4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6109" y="2515940"/>
                        <a:ext cx="893763" cy="481012"/>
                      </a:xfrm>
                      <a:prstGeom prst="rect">
                        <a:avLst/>
                      </a:prstGeom>
                      <a:solidFill>
                        <a:schemeClr val="bg1"/>
                      </a:solidFill>
                    </p:spPr>
                  </p:pic>
                </p:oleObj>
              </mc:Fallback>
            </mc:AlternateContent>
          </a:graphicData>
        </a:graphic>
      </p:graphicFrame>
      <p:cxnSp>
        <p:nvCxnSpPr>
          <p:cNvPr id="16" name="Straight Arrow Connector 15"/>
          <p:cNvCxnSpPr/>
          <p:nvPr/>
        </p:nvCxnSpPr>
        <p:spPr>
          <a:xfrm>
            <a:off x="107504" y="5684292"/>
            <a:ext cx="3801843" cy="0"/>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759245338"/>
              </p:ext>
            </p:extLst>
          </p:nvPr>
        </p:nvGraphicFramePr>
        <p:xfrm>
          <a:off x="1551335" y="5805264"/>
          <a:ext cx="860425" cy="481013"/>
        </p:xfrm>
        <a:graphic>
          <a:graphicData uri="http://schemas.openxmlformats.org/presentationml/2006/ole">
            <mc:AlternateContent xmlns:mc="http://schemas.openxmlformats.org/markup-compatibility/2006">
              <mc:Choice xmlns:v="urn:schemas-microsoft-com:vml" Requires="v">
                <p:oleObj spid="_x0000_s3138" name="Equation" r:id="rId12" imgW="317160" imgH="177480" progId="Equation.DSMT4">
                  <p:embed/>
                </p:oleObj>
              </mc:Choice>
              <mc:Fallback>
                <p:oleObj name="Equation" r:id="rId12" imgW="317160" imgH="177480" progId="Equation.DSMT4">
                  <p:embed/>
                  <p:pic>
                    <p:nvPicPr>
                      <p:cNvPr id="0" name="Picture 4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1335" y="5805264"/>
                        <a:ext cx="860425" cy="481013"/>
                      </a:xfrm>
                      <a:prstGeom prst="rect">
                        <a:avLst/>
                      </a:prstGeom>
                      <a:solidFill>
                        <a:schemeClr val="bg1"/>
                      </a:solidFill>
                    </p:spPr>
                  </p:pic>
                </p:oleObj>
              </mc:Fallback>
            </mc:AlternateContent>
          </a:graphicData>
        </a:graphic>
      </p:graphicFrame>
      <p:sp>
        <p:nvSpPr>
          <p:cNvPr id="18"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14"/>
              </a:rPr>
              <a:t>www.BCMath.ca</a:t>
            </a:r>
            <a:r>
              <a:rPr lang="en-US" sz="1000"/>
              <a:t> </a:t>
            </a:r>
          </a:p>
        </p:txBody>
      </p:sp>
    </p:spTree>
    <p:extLst>
      <p:ext uri="{BB962C8B-B14F-4D97-AF65-F5344CB8AC3E}">
        <p14:creationId xmlns:p14="http://schemas.microsoft.com/office/powerpoint/2010/main" val="56515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4082"/>
          </a:xfrm>
        </p:spPr>
        <p:txBody>
          <a:bodyPr/>
          <a:lstStyle/>
          <a:p>
            <a:r>
              <a:rPr lang="en-CA" dirty="0" smtClean="0"/>
              <a:t>Finding Scale Factors</a:t>
            </a:r>
            <a:endParaRPr lang="en-CA" dirty="0"/>
          </a:p>
        </p:txBody>
      </p:sp>
      <p:sp>
        <p:nvSpPr>
          <p:cNvPr id="3" name="Content Placeholder 2"/>
          <p:cNvSpPr>
            <a:spLocks noGrp="1"/>
          </p:cNvSpPr>
          <p:nvPr>
            <p:ph sz="quarter" idx="1"/>
          </p:nvPr>
        </p:nvSpPr>
        <p:spPr>
          <a:xfrm>
            <a:off x="251520" y="1052736"/>
            <a:ext cx="8568952" cy="2592288"/>
          </a:xfrm>
        </p:spPr>
        <p:txBody>
          <a:bodyPr>
            <a:normAutofit/>
          </a:bodyPr>
          <a:lstStyle/>
          <a:p>
            <a:r>
              <a:rPr lang="en-CA" sz="2300" dirty="0"/>
              <a:t>Divide the </a:t>
            </a:r>
            <a:r>
              <a:rPr lang="en-CA" sz="2300" dirty="0" smtClean="0"/>
              <a:t>length </a:t>
            </a:r>
            <a:r>
              <a:rPr lang="en-CA" sz="2300" dirty="0"/>
              <a:t>of the </a:t>
            </a:r>
            <a:r>
              <a:rPr lang="en-CA" sz="2300" dirty="0" smtClean="0"/>
              <a:t>scaled object </a:t>
            </a:r>
            <a:r>
              <a:rPr lang="en-CA" sz="2300" dirty="0"/>
              <a:t>by the </a:t>
            </a:r>
            <a:r>
              <a:rPr lang="en-CA" sz="2300" dirty="0" smtClean="0"/>
              <a:t>length </a:t>
            </a:r>
            <a:r>
              <a:rPr lang="en-CA" sz="2300" dirty="0"/>
              <a:t>of the actual object</a:t>
            </a:r>
          </a:p>
          <a:p>
            <a:r>
              <a:rPr lang="en-CA" sz="2300" dirty="0" smtClean="0"/>
              <a:t>When calculating the scaled factor, make sure both objects have the same units, </a:t>
            </a:r>
            <a:r>
              <a:rPr lang="en-CA" sz="2300" dirty="0" err="1" smtClean="0"/>
              <a:t>ie</a:t>
            </a:r>
            <a:r>
              <a:rPr lang="en-CA" sz="2300" dirty="0" smtClean="0"/>
              <a:t>: cm, m, mm</a:t>
            </a:r>
          </a:p>
          <a:p>
            <a:r>
              <a:rPr lang="en-CA" sz="2300" dirty="0" smtClean="0"/>
              <a:t>If they are not, convert them into the same units first</a:t>
            </a:r>
          </a:p>
          <a:p>
            <a:r>
              <a:rPr lang="en-CA" sz="2300" dirty="0" smtClean="0"/>
              <a:t>NOTE: The scaled factor itself does not have any units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573016"/>
            <a:ext cx="5184576" cy="3121509"/>
          </a:xfrm>
          <a:prstGeom prst="rect">
            <a:avLst/>
          </a:prstGeom>
        </p:spPr>
      </p:pic>
      <p:cxnSp>
        <p:nvCxnSpPr>
          <p:cNvPr id="6" name="Straight Arrow Connector 5"/>
          <p:cNvCxnSpPr/>
          <p:nvPr/>
        </p:nvCxnSpPr>
        <p:spPr>
          <a:xfrm>
            <a:off x="611560" y="4005064"/>
            <a:ext cx="4104456" cy="1872208"/>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1846399110"/>
              </p:ext>
            </p:extLst>
          </p:nvPr>
        </p:nvGraphicFramePr>
        <p:xfrm>
          <a:off x="1562245" y="4869160"/>
          <a:ext cx="1065539" cy="481211"/>
        </p:xfrm>
        <a:graphic>
          <a:graphicData uri="http://schemas.openxmlformats.org/presentationml/2006/ole">
            <mc:AlternateContent xmlns:mc="http://schemas.openxmlformats.org/markup-compatibility/2006">
              <mc:Choice xmlns:v="urn:schemas-microsoft-com:vml" Requires="v">
                <p:oleObj spid="_x0000_s2144" name="Equation" r:id="rId5" imgW="393480" imgH="177480" progId="Equation.DSMT4">
                  <p:embed/>
                </p:oleObj>
              </mc:Choice>
              <mc:Fallback>
                <p:oleObj name="Equation" r:id="rId5" imgW="393480" imgH="177480" progId="Equation.DSMT4">
                  <p:embed/>
                  <p:pic>
                    <p:nvPicPr>
                      <p:cNvPr id="0" name="Picture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245" y="4869160"/>
                        <a:ext cx="1065539" cy="481211"/>
                      </a:xfrm>
                      <a:prstGeom prst="rect">
                        <a:avLst/>
                      </a:prstGeom>
                      <a:solidFill>
                        <a:schemeClr val="bg1"/>
                      </a:solidFill>
                    </p:spPr>
                  </p:pic>
                </p:oleObj>
              </mc:Fallback>
            </mc:AlternateContent>
          </a:graphicData>
        </a:graphic>
      </p:graphicFrame>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4659" y="3429000"/>
            <a:ext cx="3941837" cy="32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148064" y="6165304"/>
            <a:ext cx="3801843" cy="0"/>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82464502"/>
              </p:ext>
            </p:extLst>
          </p:nvPr>
        </p:nvGraphicFramePr>
        <p:xfrm>
          <a:off x="6660232" y="6237312"/>
          <a:ext cx="996950" cy="481012"/>
        </p:xfrm>
        <a:graphic>
          <a:graphicData uri="http://schemas.openxmlformats.org/presentationml/2006/ole">
            <mc:AlternateContent xmlns:mc="http://schemas.openxmlformats.org/markup-compatibility/2006">
              <mc:Choice xmlns:v="urn:schemas-microsoft-com:vml" Requires="v">
                <p:oleObj spid="_x0000_s2145" name="Equation" r:id="rId8" imgW="368280" imgH="177480" progId="Equation.DSMT4">
                  <p:embed/>
                </p:oleObj>
              </mc:Choice>
              <mc:Fallback>
                <p:oleObj name="Equation" r:id="rId8" imgW="368280" imgH="177480" progId="Equation.DSMT4">
                  <p:embed/>
                  <p:pic>
                    <p:nvPicPr>
                      <p:cNvPr id="0" name="Picture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232" y="6237312"/>
                        <a:ext cx="996950" cy="481012"/>
                      </a:xfrm>
                      <a:prstGeom prst="rect">
                        <a:avLst/>
                      </a:prstGeom>
                      <a:solidFill>
                        <a:schemeClr val="bg1"/>
                      </a:solid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793943635"/>
              </p:ext>
            </p:extLst>
          </p:nvPr>
        </p:nvGraphicFramePr>
        <p:xfrm>
          <a:off x="827088" y="3717949"/>
          <a:ext cx="1685925" cy="803275"/>
        </p:xfrm>
        <a:graphic>
          <a:graphicData uri="http://schemas.openxmlformats.org/presentationml/2006/ole">
            <mc:AlternateContent xmlns:mc="http://schemas.openxmlformats.org/markup-compatibility/2006">
              <mc:Choice xmlns:v="urn:schemas-microsoft-com:vml" Requires="v">
                <p:oleObj spid="_x0000_s2146" name="Equation" r:id="rId10" imgW="825500" imgH="393700" progId="Equation.DSMT4">
                  <p:embed/>
                </p:oleObj>
              </mc:Choice>
              <mc:Fallback>
                <p:oleObj name="Equation" r:id="rId10" imgW="825500" imgH="393700" progId="Equation.DSMT4">
                  <p:embed/>
                  <p:pic>
                    <p:nvPicPr>
                      <p:cNvPr id="0" name="Picture 6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088" y="3717949"/>
                        <a:ext cx="1685925"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25449866"/>
              </p:ext>
            </p:extLst>
          </p:nvPr>
        </p:nvGraphicFramePr>
        <p:xfrm>
          <a:off x="1403350" y="4752999"/>
          <a:ext cx="2127250" cy="908050"/>
        </p:xfrm>
        <a:graphic>
          <a:graphicData uri="http://schemas.openxmlformats.org/presentationml/2006/ole">
            <mc:AlternateContent xmlns:mc="http://schemas.openxmlformats.org/markup-compatibility/2006">
              <mc:Choice xmlns:v="urn:schemas-microsoft-com:vml" Requires="v">
                <p:oleObj spid="_x0000_s2147" name="Equation" r:id="rId12" imgW="1040948" imgH="444307" progId="Equation.DSMT4">
                  <p:embed/>
                </p:oleObj>
              </mc:Choice>
              <mc:Fallback>
                <p:oleObj name="Equation" r:id="rId12" imgW="1040948" imgH="444307" progId="Equation.DSMT4">
                  <p:embed/>
                  <p:pic>
                    <p:nvPicPr>
                      <p:cNvPr id="0" name="Picture 6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350" y="4752999"/>
                        <a:ext cx="2127250"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28874165"/>
              </p:ext>
            </p:extLst>
          </p:nvPr>
        </p:nvGraphicFramePr>
        <p:xfrm>
          <a:off x="1403350" y="5816624"/>
          <a:ext cx="1560513" cy="420688"/>
        </p:xfrm>
        <a:graphic>
          <a:graphicData uri="http://schemas.openxmlformats.org/presentationml/2006/ole">
            <mc:AlternateContent xmlns:mc="http://schemas.openxmlformats.org/markup-compatibility/2006">
              <mc:Choice xmlns:v="urn:schemas-microsoft-com:vml" Requires="v">
                <p:oleObj spid="_x0000_s2148" name="Equation" r:id="rId14" imgW="660113" imgH="177723" progId="Equation.DSMT4">
                  <p:embed/>
                </p:oleObj>
              </mc:Choice>
              <mc:Fallback>
                <p:oleObj name="Equation" r:id="rId14" imgW="660113" imgH="177723" progId="Equation.DSMT4">
                  <p:embed/>
                  <p:pic>
                    <p:nvPicPr>
                      <p:cNvPr id="0" name="Picture 7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03350" y="5816624"/>
                        <a:ext cx="156051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16"/>
              </a:rPr>
              <a:t>www.BCMath.ca</a:t>
            </a:r>
            <a:r>
              <a:rPr lang="en-US" sz="1000"/>
              <a:t> </a:t>
            </a:r>
          </a:p>
        </p:txBody>
      </p:sp>
    </p:spTree>
    <p:extLst>
      <p:ext uri="{BB962C8B-B14F-4D97-AF65-F5344CB8AC3E}">
        <p14:creationId xmlns:p14="http://schemas.microsoft.com/office/powerpoint/2010/main" val="42557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outVertical)">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fade">
                                      <p:cBhvr>
                                        <p:cTn id="40" dur="500"/>
                                        <p:tgtEl>
                                          <p:spTgt spid="205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outVertical)">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 y="188640"/>
            <a:ext cx="8507288" cy="562074"/>
          </a:xfrm>
        </p:spPr>
        <p:txBody>
          <a:bodyPr>
            <a:normAutofit/>
          </a:bodyPr>
          <a:lstStyle/>
          <a:p>
            <a:r>
              <a:rPr lang="en-CA" sz="2500" dirty="0" smtClean="0"/>
              <a:t>Ex: Find the scaled factor for the following: </a:t>
            </a:r>
            <a:endParaRPr lang="en-CA" sz="2500" dirty="0"/>
          </a:p>
        </p:txBody>
      </p:sp>
      <p:pic>
        <p:nvPicPr>
          <p:cNvPr id="4" name="Content Placeholder 3"/>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5076056" y="1033276"/>
            <a:ext cx="2618234" cy="1963676"/>
          </a:xfrm>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980728"/>
            <a:ext cx="461962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3491880" y="1245716"/>
            <a:ext cx="29667" cy="5207620"/>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4171503074"/>
              </p:ext>
            </p:extLst>
          </p:nvPr>
        </p:nvGraphicFramePr>
        <p:xfrm>
          <a:off x="3604071" y="3380036"/>
          <a:ext cx="823913" cy="481012"/>
        </p:xfrm>
        <a:graphic>
          <a:graphicData uri="http://schemas.openxmlformats.org/presentationml/2006/ole">
            <mc:AlternateContent xmlns:mc="http://schemas.openxmlformats.org/markup-compatibility/2006">
              <mc:Choice xmlns:v="urn:schemas-microsoft-com:vml" Requires="v">
                <p:oleObj spid="_x0000_s4160" name="Equation" r:id="rId6" imgW="304560" imgH="177480" progId="Equation.DSMT4">
                  <p:embed/>
                </p:oleObj>
              </mc:Choice>
              <mc:Fallback>
                <p:oleObj name="Equation" r:id="rId6" imgW="304560" imgH="177480" progId="Equation.DSMT4">
                  <p:embed/>
                  <p:pic>
                    <p:nvPicPr>
                      <p:cNvPr id="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4071" y="3380036"/>
                        <a:ext cx="823913" cy="481012"/>
                      </a:xfrm>
                      <a:prstGeom prst="rect">
                        <a:avLst/>
                      </a:prstGeom>
                      <a:solidFill>
                        <a:schemeClr val="bg1"/>
                      </a:solidFill>
                    </p:spPr>
                  </p:pic>
                </p:oleObj>
              </mc:Fallback>
            </mc:AlternateContent>
          </a:graphicData>
        </a:graphic>
      </p:graphicFrame>
      <p:cxnSp>
        <p:nvCxnSpPr>
          <p:cNvPr id="11" name="Straight Arrow Connector 10"/>
          <p:cNvCxnSpPr/>
          <p:nvPr/>
        </p:nvCxnSpPr>
        <p:spPr>
          <a:xfrm flipV="1">
            <a:off x="7698011" y="1173708"/>
            <a:ext cx="0" cy="1584176"/>
          </a:xfrm>
          <a:prstGeom prst="straightConnector1">
            <a:avLst/>
          </a:prstGeom>
          <a:ln w="508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extLst>
              <p:ext uri="{D42A27DB-BD31-4B8C-83A1-F6EECF244321}">
                <p14:modId xmlns:p14="http://schemas.microsoft.com/office/powerpoint/2010/main" val="3852428847"/>
              </p:ext>
            </p:extLst>
          </p:nvPr>
        </p:nvGraphicFramePr>
        <p:xfrm>
          <a:off x="7786439" y="1700213"/>
          <a:ext cx="962025" cy="481012"/>
        </p:xfrm>
        <a:graphic>
          <a:graphicData uri="http://schemas.openxmlformats.org/presentationml/2006/ole">
            <mc:AlternateContent xmlns:mc="http://schemas.openxmlformats.org/markup-compatibility/2006">
              <mc:Choice xmlns:v="urn:schemas-microsoft-com:vml" Requires="v">
                <p:oleObj spid="_x0000_s4161" name="Equation" r:id="rId8" imgW="355320" imgH="177480" progId="Equation.DSMT4">
                  <p:embed/>
                </p:oleObj>
              </mc:Choice>
              <mc:Fallback>
                <p:oleObj name="Equation" r:id="rId8" imgW="355320" imgH="177480" progId="Equation.DSMT4">
                  <p:embed/>
                  <p:pic>
                    <p:nvPicPr>
                      <p:cNvPr id="0"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6439" y="1700213"/>
                        <a:ext cx="962025" cy="481012"/>
                      </a:xfrm>
                      <a:prstGeom prst="rect">
                        <a:avLst/>
                      </a:prstGeom>
                      <a:solidFill>
                        <a:schemeClr val="bg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11808303"/>
              </p:ext>
            </p:extLst>
          </p:nvPr>
        </p:nvGraphicFramePr>
        <p:xfrm>
          <a:off x="5219700" y="3717925"/>
          <a:ext cx="1608138" cy="803275"/>
        </p:xfrm>
        <a:graphic>
          <a:graphicData uri="http://schemas.openxmlformats.org/presentationml/2006/ole">
            <mc:AlternateContent xmlns:mc="http://schemas.openxmlformats.org/markup-compatibility/2006">
              <mc:Choice xmlns:v="urn:schemas-microsoft-com:vml" Requires="v">
                <p:oleObj spid="_x0000_s4162" name="Equation" r:id="rId10" imgW="787320" imgH="393480" progId="Equation.DSMT4">
                  <p:embed/>
                </p:oleObj>
              </mc:Choice>
              <mc:Fallback>
                <p:oleObj name="Equation" r:id="rId10" imgW="787320" imgH="393480" progId="Equation.DSMT4">
                  <p:embed/>
                  <p:pic>
                    <p:nvPicPr>
                      <p:cNvPr id="0"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9700" y="3717925"/>
                        <a:ext cx="1608138"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39697921"/>
              </p:ext>
            </p:extLst>
          </p:nvPr>
        </p:nvGraphicFramePr>
        <p:xfrm>
          <a:off x="5757118" y="5816600"/>
          <a:ext cx="1560513" cy="420688"/>
        </p:xfrm>
        <a:graphic>
          <a:graphicData uri="http://schemas.openxmlformats.org/presentationml/2006/ole">
            <mc:AlternateContent xmlns:mc="http://schemas.openxmlformats.org/markup-compatibility/2006">
              <mc:Choice xmlns:v="urn:schemas-microsoft-com:vml" Requires="v">
                <p:oleObj spid="_x0000_s4163" name="Equation" r:id="rId12" imgW="660240" imgH="177480" progId="Equation.DSMT4">
                  <p:embed/>
                </p:oleObj>
              </mc:Choice>
              <mc:Fallback>
                <p:oleObj name="Equation" r:id="rId12" imgW="660240" imgH="177480" progId="Equation.DSMT4">
                  <p:embed/>
                  <p:pic>
                    <p:nvPicPr>
                      <p:cNvPr id="0" name="Picture 3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7118" y="5816600"/>
                        <a:ext cx="156051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29669180"/>
              </p:ext>
            </p:extLst>
          </p:nvPr>
        </p:nvGraphicFramePr>
        <p:xfrm>
          <a:off x="5815013" y="4752975"/>
          <a:ext cx="1946275" cy="908050"/>
        </p:xfrm>
        <a:graphic>
          <a:graphicData uri="http://schemas.openxmlformats.org/presentationml/2006/ole">
            <mc:AlternateContent xmlns:mc="http://schemas.openxmlformats.org/markup-compatibility/2006">
              <mc:Choice xmlns:v="urn:schemas-microsoft-com:vml" Requires="v">
                <p:oleObj spid="_x0000_s4164" name="Equation" r:id="rId14" imgW="952200" imgH="444240" progId="Equation.DSMT4">
                  <p:embed/>
                </p:oleObj>
              </mc:Choice>
              <mc:Fallback>
                <p:oleObj name="Equation" r:id="rId14" imgW="952200" imgH="444240" progId="Equation.DSMT4">
                  <p:embed/>
                  <p:pic>
                    <p:nvPicPr>
                      <p:cNvPr id="0"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15013" y="4752975"/>
                        <a:ext cx="194627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16"/>
              </a:rPr>
              <a:t>www.BCMath.ca</a:t>
            </a:r>
            <a:r>
              <a:rPr lang="en-US" sz="1000"/>
              <a:t> </a:t>
            </a:r>
          </a:p>
        </p:txBody>
      </p:sp>
    </p:spTree>
    <p:extLst>
      <p:ext uri="{BB962C8B-B14F-4D97-AF65-F5344CB8AC3E}">
        <p14:creationId xmlns:p14="http://schemas.microsoft.com/office/powerpoint/2010/main" val="1926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68952" cy="1642194"/>
          </a:xfrm>
        </p:spPr>
        <p:txBody>
          <a:bodyPr>
            <a:normAutofit fontScale="90000"/>
          </a:bodyPr>
          <a:lstStyle/>
          <a:p>
            <a:r>
              <a:rPr lang="en-CA" dirty="0" smtClean="0"/>
              <a:t>Ex: If the radius of the earth is 6378km and the radius of Jupiter is 71492km, what is the scaled factor and the size of the earth model if the radius of the </a:t>
            </a:r>
            <a:r>
              <a:rPr lang="en-CA" dirty="0" err="1" smtClean="0"/>
              <a:t>jupiter</a:t>
            </a:r>
            <a:r>
              <a:rPr lang="en-CA" dirty="0" smtClean="0"/>
              <a:t> model is 30cm?</a:t>
            </a:r>
            <a:endParaRPr lang="en-CA"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79512" y="3365326"/>
            <a:ext cx="5715000" cy="3448050"/>
          </a:xfrm>
        </p:spPr>
      </p:pic>
      <p:sp>
        <p:nvSpPr>
          <p:cNvPr id="5"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4"/>
              </a:rPr>
              <a:t>www.BCMath.ca</a:t>
            </a:r>
            <a:r>
              <a:rPr lang="en-US" sz="1000"/>
              <a:t> </a:t>
            </a:r>
          </a:p>
        </p:txBody>
      </p:sp>
    </p:spTree>
    <p:extLst>
      <p:ext uri="{BB962C8B-B14F-4D97-AF65-F5344CB8AC3E}">
        <p14:creationId xmlns:p14="http://schemas.microsoft.com/office/powerpoint/2010/main" val="3000591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5856" y="332656"/>
            <a:ext cx="2876685" cy="600164"/>
          </a:xfrm>
          <a:prstGeom prst="rect">
            <a:avLst/>
          </a:prstGeom>
          <a:noFill/>
        </p:spPr>
        <p:txBody>
          <a:bodyPr wrap="none" rtlCol="0">
            <a:spAutoFit/>
          </a:bodyPr>
          <a:lstStyle/>
          <a:p>
            <a:r>
              <a:rPr lang="en-CA" sz="3300" dirty="0" smtClean="0"/>
              <a:t>Miniature World</a:t>
            </a:r>
            <a:endParaRPr lang="en-CA" sz="3300" dirty="0"/>
          </a:p>
        </p:txBody>
      </p:sp>
      <p:pic>
        <p:nvPicPr>
          <p:cNvPr id="2" name="miniature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07504" y="1412776"/>
            <a:ext cx="8856984" cy="4982054"/>
          </a:xfrm>
          <a:prstGeom prst="rect">
            <a:avLst/>
          </a:prstGeom>
        </p:spPr>
      </p:pic>
      <p:sp>
        <p:nvSpPr>
          <p:cNvPr id="4"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6"/>
              </a:rPr>
              <a:t>www.BCMath.ca</a:t>
            </a:r>
            <a:r>
              <a:rPr lang="en-US" sz="1000"/>
              <a:t> </a:t>
            </a:r>
          </a:p>
        </p:txBody>
      </p:sp>
    </p:spTree>
    <p:extLst>
      <p:ext uri="{BB962C8B-B14F-4D97-AF65-F5344CB8AC3E}">
        <p14:creationId xmlns:p14="http://schemas.microsoft.com/office/powerpoint/2010/main" val="755165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Homework: </a:t>
            </a:r>
            <a:endParaRPr lang="en-CA" dirty="0"/>
          </a:p>
        </p:txBody>
      </p:sp>
      <p:sp>
        <p:nvSpPr>
          <p:cNvPr id="2" name="Content Placeholder 1"/>
          <p:cNvSpPr>
            <a:spLocks noGrp="1"/>
          </p:cNvSpPr>
          <p:nvPr>
            <p:ph sz="quarter" idx="1"/>
          </p:nvPr>
        </p:nvSpPr>
        <p:spPr/>
        <p:txBody>
          <a:bodyPr/>
          <a:lstStyle/>
          <a:p>
            <a:r>
              <a:rPr lang="en-CA" dirty="0" smtClean="0"/>
              <a:t>P329 #4-8, 11 - 15</a:t>
            </a:r>
            <a:endParaRPr lang="en-CA" dirty="0"/>
          </a:p>
        </p:txBody>
      </p:sp>
      <p:sp>
        <p:nvSpPr>
          <p:cNvPr id="4" name="Text Box 5"/>
          <p:cNvSpPr txBox="1">
            <a:spLocks noChangeArrowheads="1"/>
          </p:cNvSpPr>
          <p:nvPr/>
        </p:nvSpPr>
        <p:spPr bwMode="auto">
          <a:xfrm>
            <a:off x="5084763" y="6613525"/>
            <a:ext cx="4059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sz="1000"/>
              <a:t>© Copyright all rights reserved to Homework depot: </a:t>
            </a:r>
            <a:r>
              <a:rPr lang="en-US" sz="1000">
                <a:hlinkClick r:id="rId3"/>
              </a:rPr>
              <a:t>www.BCMath.ca</a:t>
            </a:r>
            <a:r>
              <a:rPr lang="en-US" sz="1000"/>
              <a:t> </a:t>
            </a:r>
          </a:p>
        </p:txBody>
      </p:sp>
    </p:spTree>
    <p:extLst>
      <p:ext uri="{BB962C8B-B14F-4D97-AF65-F5344CB8AC3E}">
        <p14:creationId xmlns:p14="http://schemas.microsoft.com/office/powerpoint/2010/main" val="2703685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6cefca26cfd723173d4fc5f1a1f41ba8a745a"/>
  <p:tag name="GENSWF_OUTPUT_FILE_NAME" val="m9pch72"/>
  <p:tag name="ISPRING_RESOURCE_PATHS_HASH_2" val="9d3fbff5cf2f1e318cfd8111c4639a7120b5da"/>
  <p:tag name="ISPRING_ULTRA_SCORM_COURSE_ID" val="0E50A077-367E-4725-80F6-7A5DD8AEDF03"/>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LAYERS_CUSTOMIZATION" val="UEsDBBQAAgAIALtVaUb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u1VpRiXfYoO9BAAAyxYAACcAAAB1bml2ZXJzYWwvZmxhc2hfcHVibGlzaGluZ19zZXR0aW5ncy54bWzNWN1uGjkUvucprFn1siFJk2waAREhg4LKX2GybbRaITNjGG889tT2QOnVPk0fbJ9kj3EgEAjxbEUU5YLgOec7P/b5/DGly+8JQxMiFRW87B0dHHqI8FBElI/L3m1Qf3/uIaUxjzATnJQ9Ljx0WSmU0mzIqIr7RGswVQhguLpIddmLtU4visXpdHpAVSrNU8EyDfjqIBRJMZVEEa6JLKYMz+BDz1KivEqhgFDJLrVElDGCaAQpcGqyw6zOsIq9ojUb4vB+LEXGo5pgQiI5Hpa9386r5m9hY6GuaUK4KU5VYNEs6wscRdTkg1mf/iAoJnQcQ+JHhycemtJIx2Xvw+GxwQH74ibOHN1WgQ1OTUA5XD8ESIjGEdbYfrURJRkRCX0lqqJlRgB0bW3FUpPverlgl6IZxwkNA3iCTK/K3nUw6Pl1v+e3a/7gtte0qTp7BI2g6Tv59JuNa3/Q7gR+f3ATtJq5nQL/a5DDKW9mzvDdnt/324HfG1w1Ojk93JN69PFb1UYzp88X/6rfCPJGaldbeV26N522m0+t0+pW23e5Uru56/q9ZqP9aRB0Os2g0X30mp/7lRNeKq4PSwmGSmRybSQWbNGNhRZPJkMRDWzFsByTQNQpzPAIM0U89HdKxp8zzKiembkGUrsnJK2qlIS6Z2a27Jk59B7hLCCkBsFWGOF0yQgfT9aqL9rwK5VtT7QElJdiPmuK8atnf3q2zP747Hx3+tvSLGGtcRgD8ekFb62uLKxGgq9RlvmOhoJFy4JIMiRRGydkhc/795TXwfLIQyM4RAxKrUqKmYeohtLDpbPKhkpTPb9B6quWCLDgpiKo1d9oRRhjCfWp1fWHrhvODit/toUm6i/bCLv0nKnPI3Qt8RRuMhfzLuEuZjewScxsFJFOSUiscliiKmMuxr3FwLkYt7C8JxIFQjAn++5iJFCDj4RT7gmmTnl/IUNFNXExvaJOoTuZZpQ7Ic6PjlOWImMRmokMMXpPkBYIOpIl8F9M0KqCQCMpkvkqqByNFKNwrCeUTEl06RLoDkIkGXiaMWZE2wjfMvoDDclISMAleAIHGNapsvgHuYBTrNQjKF7k+M7ew432tf/1nSkQRxMMmiYfOLAKSVK9D3wMtXMBIRgT0M0VCOhMiDMYFbM/EY3mZi5lOseO8WS+6WYj56Cw3RTysZjwIAT+ozwjroAh5khwNkM4hJFV5ghNqMgUrNjDYqHV/0rQuiLK56mOgaYhmIzcSOfw6PjDyenZ7+cfLw6K//7z8/1Opwfd0GXYRLPCobZToTp7PlHDL/g9ozrdvJ5ozxecnlWgzn5509yhRp09twg/Z9+nytTZcUOfvuC5Q6W+4LlDq2741oVMDFFFGydh+0+dB5W1qURKRaOQtgumua57i3qp71d7tRsEe3TbDPoXbtckgoaFMZDKyPxUd7qFbwPYDt8J3nTdSYb0/D+cAGEDnZjTLWy741TwJ0eZZmRDd0UyOKUAd/7YCgy49RlNQDJFr0bnv0Kuz43UPnl5b3z1KszxSz+1LO3siTkIlmEMh2hvB+/NM/M+2/uWOma/LV/urL3NWb4hWX9lap4klNME+mgE6PI9a+X05LBU3P6oUAC09RfQlcJ/UEsDBBQAAgAIALtVaUZISKwfsQIAAFEKAAAhAAAAdW5pdmVyc2FsL2ZsYXNoX3NraW5fc2V0dGluZ3MueG1slVbbbtswDH3fVwTZe9xd0wFqgDTNgALdWqxF32WbsYXIkiHJ6fL307WWEzv2QhSIyHNIihelSO4JW32YzVDGKRfPoBRhhTSaoJuR/GaeNkpxtsg4U8DUgnFRYTpfffxpPyixyDEWP4CYytnhDNowS/uZQvExvi2NDBEyXtWYHR94wRcpzvaF4A3LR1MrjzUIStheI69+LDfbwQCUSHWvoOrktL02Mo1SC5ASTErft0ZGWRSnQEOkK/uZyGlDXb79Ce1AJFGWtv5kZIhW4wK6Rb5eGxnGM+2925WlkcsEBX+Vhn75bGQQSvERRNf53VcjgwxeN/X/zEgteGEK2uVcbuI7h3Kc6/UzWV0ZGSWYC5lAo13w5bF3vYtA/mu898isq+D0ydT15EEwTU8prJRoACXh5Gyy5G+PjdL7AasdplIDYlULetJJP+FGBjddXYv7A2+E5bEvr2khr5w2FWxcwpG7rr7Fbza39q2Inb7rogwFHLwySrFVtsjfuq5nyEjZIp8pyeGR0eMZ/NTiOKHHt9h383L5tRUY1sfcW8MpWE2kB7O5MgrtFQFT8RxW0qTzQiowbUOJ1bmUkrOcEMMHUmBFOPtlcOnRXkai5MTgR61/sJAiikLfvNkc9Ssd98uex8fR/Si0d3PnmdJv+M0cK4WzstI/SnI+8zy9JNrNPOlnmFdSw0Hcsx2fyKmw2IN44ZxOjcK4gqlY7hZrAI2SqAAo6a8w8j76Ss+aKgWx1R0jEEamq3O4khQl1X/qlcAb5MHoGzZgdVRVan8ME/oOjzR+AACLrAwT6w7OUjVUEQoHCHsfKeyVh+6GpJ7QoWFbqwfYqXjcvOZkHqMVasfRvxLtnMR+uoYewqtOq5/hLOMjr3Aq7cU6Sz/2JoeXzIxeDHIKP0wd19p+XkKtNP9K/gNQSwMEFAACAAgAu1VpRkFYdiORBAAA3BUAACYAAAB1bml2ZXJzYWwvaHRtbF9wdWJsaXNoaW5nX3NldHRpbmdzLnhtbM1Y3XLiNhS+5yk07uzlQpJN0iwDZAhxBmb5KzjdzXQ6jLAFViNLriTDsld9mj5Yn6RHKBAIhMjtJu3kgnB8vu/8WOf4w5XLrwlDMyIVFbzqHRePPER4KCLKp1XvNrh5f+EhpTGPMBOcVD0uPHRZK1TSbMyoiodEa3BVCGi4Kqe66sVap+VSaT6fF6lKpbkqWKaBXxVDkZRSSRThmshSyvACPvQiJcqrFQoIVaypI6KMEUQjSIFTkx1mTZ0wr2S9xji8n0qR8aghmJBITsdV74eLuvlb+Vima5oQbmpTNTAasy7jKKImHcyG9BtBMaHTGPI+Pjr10JxGOq56H45ODA/4l3Z5luy2CGx4GgKq4fohQEI0jrDG9quNKMmESGgrUTUtMwKkW7YNT02+6rXBmqIFxwkNA7iCTKuq3nUwGvg3/sDvNvzR7aBtU3VGBK2g7Tthhu3WtT/q9gJ/OGoGnXZuUOB/CXKA8mbmTN8f+EO/G/iD0VWrlxPhntQjxu/UW+2cmM/+1bAV5I3UrXfyQvrNXtcN0+h1+vXuXa7Umnd9f9BudT+Ngl6vHbT6j6jlud844ZXS9rBUYKhEJrdGYrUs+rHQ4slkKKJhWTEspyQQNxRmeIKZIh76LSXTnzLMqF6YuYaddk9IWlcpCfXAzGzVM3PoPdJZQkgNgm1shLP1Rvh4ulV9yYbfqGx/ohXYeCnmi7aYvnn2Z+fr7E/OLw6nvy/NCtYahzEsPr3aW5uWlddE8K2VZb6jsWDRuqAJnBIGtdQlxcxDVENt4fqqNh3QN5TB+THY4+KE653iwhhLyFht2h/6aLZwWPulKzRRv9rSrOk5V59H6FriOTyaXNz7hLu4NaHtzLSeSKckJFY5PFGdMRfnwWqEXJw7WN4TiQIhmJN/f3XIUYtPhFPuCaZOeX8mY0U1cXG9ok6he5lmlDsxLo+OU5YiYxFaiAwxek+QFgg6kiXwX0zQpiZAEymSpZVhpZFiNCJoRsmcRJcuge4gRJIB0gwmI9pG+D2j39CYTIQEXoJncIDBTpXlL+YiTrFSj6R4leM7+2Rtda/9L+9MgTiaYVAp+chhT5Ak1a/Bj6F2LiAEYwK6uUEBnQlxBqNi7k9Eo6WbS5nOsWM8W950cyOXpHC7KeRjOeFCCPuL8oy4EoaYI8HZAuEQRlaZIzSjIlNgsYfFUqt/lKCFIsqXqU5BR0MwGbktnaPjkw+nZ+c/XnwsF0t//fHn+4OgByXQZ9hEs1KgcVBzOiOf6NsXcM/oSDfUEzX5AuhZTemMy5vmAX3pjNwj5ZyxT7WmM3BHcb6APKA7X0AeUJ872BshE7Ooop2TsP/Hy4Nu2lUilZLRLfsl0FKpvY0CGvr1QaOJoOu37WBYdnvwIWhBGMOamJif007P1dsAGuw70Zs+OgmLgf+zEyHcEqdd6Ba223Mq+JOj8DJCoL8hApxSgKf41EoGeI4zmoAIit5sQf+bdfnckLzmpn21DfQmu+DwzyG7Kb7XLiBYhjEci1c7Sv/99vyuDfs/9cB+W78k2Xorsn7TsP3qsQD27TeytcLfUEsDBBQAAgAIALtVaUaSRrCZqQEAAEMGAAAfAAAAdW5pdmVyc2FsL2h0bWxfc2tpbl9zZXR0aW5ncy5qc42UTU/DMAyG7/sVVbiiaXwOuE0wJCQOSOyGOGSd11VL4ypJC2Paf6fOvpo0YcSXxHnyOnYUr3tJM1jKkodkbed2/eaurQ/IZ1QF565fRPwF+ZkW+QwmeQEil8A8pN4fPbg3RyIkzKQVna7eSVa39BjSzpwL3cbLgIQK+HTocB0AvwK+79DhHye1XVrblFp1nlbGoOynKA1I05eoCm4ZdvZsRztDD8Ya1Al0zlNwRId2xMij4s2QrM2lWJRcrl4xw/6Up8tMYSVnsfiLVQmqefHlFhjcDx/HjpzItXkxUPiBx3dkcbJUoDXs4t6OyYKw4FMQLd2BHX+gjnA3IY+uc52bPT26IGvTJc+gU6W7EZmLyUarU80hWZcz8G22xNUlmUMIvgLVkXq6JnNALKvyHw9YKsyoIh20W/MDKpDPcpntQg/IghxdlmRj1Tsmaq//xJwvhN4XWoR+XxFrHaF/7/nMQdCJq724r6G40Zblg/FuFe1Czm2M30ho/ZEwbgxPF0XTH5rmSDUH3cxBvcg5kqPgaglqgijsvkQDdoKVsQ06+fSzOXGf3uYXUEsDBBQAAgAIALtVaUY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7VWlG9YvaeWYAAABoAAAAHAAAAHVuaXZlcnNhbC9sb2NhbF9zZXR0aW5ncy54bWyzsa/IzVEoSy0qzszPs1Uy1DNQUkjNS85PycxLt1UKDXHTtVBSKC5JzEtJzMnPS7VVystXUrC347LJyU9OzAlOLSkBKixWKMhJrEwtCknNBTJKUv0Sc4EqnZx9E0sy9JITlfTtuABQSwMEFAACAAgAMwOB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u1VpRpgJyTKOCgAAFFoAACkAAAB1bml2ZXJzYWwvc2tpbl9jdXN0b21pemF0aW9uX3NldHRpbmdzLnhtbO1c627juhH+f56CcHCAFiji+63wqtCFTox1bB9Lm+xpURiMzcRCZMmVaO/mwD/6NH2wPkmHlBRLiqxI2XR7spWFBBE535AcDmdIfusdeA+mre485mzM3wgzHVunjJn2vSf9hNBg6ViOO3OpR5koiBchm2zoh4rnWMStII8Re0Xc1YfKHbE8WvHlQwQyoeJ2x5hjny8dm1GbnduOuyFWBe2JtQM9ag2eSvVlnLOn7hNqKD5ZsDuypMm2hm25L9deRMVaagx7DUVOxSydzZbYj2Pn3jm/JcuHe9fZ2as8fVw/bqlrmfbDsZmO3DshbJkeGzG6SemcNsTasJEDtYWp8+ixb325rXT62UCL3FIr3l5L408eWLLBDGMkkHvTM1kE2e306v16KnJL7mma5Zu1dqejnIDY0EYKpt+qD5v9DAyjX9nREI12vX1C2iKP1E1rAmtaWzkxEme726Y6kTzsDdvpGNe551ZOg3VrHbk9zIZZDlnBmj92rzHsDtVsDB8cb+5o6k6/oaY3FDdYzHMG1UhAETGnmgw6vqIb0145X0b2nRMAw3ij8lpPqiHfsVCvK/e0Hry1lFYDdVu4gXtIw20V6vpNrd9UoU5r1NVBNaHC1+vSJQSZdK2Daqz2OWBke9RlI3tFv0rNuHS0Kj6CCxfMD3Ke1Gnx5xC2ehCmaqFWvd1t40NDbjabHaS2tbpWO3S7/a5cR7jWateaB6XXaDaaqN5u1/udQ73baDfhbdjvgJYW7ndQq9tqNbRDAzcAjWRZ0Rrqodvs1+sytIZ7ffUwHCrdWg3V6/VmSzu0O82hUkMg3QQdcrPHDdjUmkqzc5AVud5roqE6VIatA9ZwR22jXgN3arVDS1GatdrRuMfRRc11LM09nNCcLyhMnYLU2qO3xZ1rsNy5LggbdANezmiQ5xT1irD1+ZL4vgtSPG2GQk/5MVb6tBi4CknnmXJQFX/HVkk06ebMmtJZTSTMYAR5kCKAS2e+b+XARRMnwETKzAsL2vJzZhboROrM081j7oSGRNbMkk5JntKZnzbzw8JkJp35eTMXMpI+pTM//BXAHZt82SInEqh05qfOLGgyg0pnfu7MxiRSKJhFJM+XQSIlgDVE9swUf5ZEpTM/fWaiklkUrCfyZyYoJY2C6UQCzYUL8yj0UGTQXKCnRAoWFyk0CxWaLc2JgtdkLBlsoBWY3GhwCYqEypmyUKdXM3ny62I8vZgulNFFRVL9VYn4svxDo9P7Wm93/jioBricmvQreTyO60JCWbuWT9fEmE/HC1CIx4sJ/mxUJP67MHT6yRiPJrgiBX8UVjCb4+uKxH/ngX6az/HEWOjjkYYXI30xmRrCLmNsYK0i/ers0JrsKWIO2pv0C2JriiA8my5FnmWuRAUP2aa9ozna0+byzWhysTCm07G+wBMtLKlI2F4hzSVfwB2KK5rLOp6DDpdAxnwdfCHmX2hAsmUVVnI5urgcw4/BO3Jp3q8t+GGv6M0MT2D+qJ0DeIV1Xb7AC2X6GWYOPG5aEDT9CI72sSDoV6yDZ2A9B2wiX48uZGM0nXDnmmPdmI/UJ89aEhs5tvWIyHIJOATZY286Ow9KuLPRle9jXuGGdPzLJ3DrkTxOcWFfJzJt4cz35p5CL9xVrpmCZaVijc/VL59Gf10M5dEYawuYPG16szDEquftEVgetsMQsSyHDwOaJqs9sZcU3dIl2YGLPYLYylwJsS2BwfPO/GNn/oYIC5bWz8GqnGj488/n39y7kTGGsHJDXDvfEktoi0WG50PewFYSug75fMteGkvEHudv1ZE3GN1M1vWTQ8szR98+rkQXXjEoHfwezyExQjhQTKcQCF+Bx0AM3BDTKgQcTYbQnDgGw+7dRfxwUkjBZBromDjoG9Rcw1zEOnINc1RMxQ1W9JHBrU5v+YY0B1jMnu8H6b7Djw0WhbPZk//c0jsHYoRFyR5mFspNz3eo89e1V9RRwkjM42U0tAeKJtCte3HDiqBjlrnhO/N8aj9d4dCafjiOmeTG2VkrEfss80GEZJiq3ca3zNafNr/dO9fZiFKLeOFi85PCX76xI/4Q5367s0ibOfTqWJ6rlwtVnqiY7xb5Urfy48DNec/Ghr4YywrXAP6+IWy5hoR0x/fw+XX5uz0ND2XQF5hXp8Rdrv/9z3/lV5Poj1+KgtI/F9UDq5jHMfyk728Th1Hv7zn0GLISh4qXnMBgsxxC8++dhTcEtpQNQ1Yvr8BhdOEfzs5d5tp8RJVcyfOPEEbEVq4iXRH3AcKQ4ThWUUVi+NxBWOE+HM8QO2aZNi0I/+a4zgdvjGYLWdPE4QoWimUuH/z0uEIEBfcoyIJTVgF96qU8gUCVUElXJiuuU6SKMCbAuvTfj6tyn5o5ngqOJ1Y4ETs7FjsA28x1rBm/Onh+VwYC/Kbj1qISc/mZKXyLSnhr50swd5IgqAbVaFFSdAZ9mPFdZaAyXpaUnlM4Y60iokFBUu7asSBCqv5oIuLx8iRKVRVxsxbt91PZs47Dhj+oivT8WJiUn9Cv7Jl8pDApr/O0MYUTxjNQsiaKDG87FOJGy/PMHMhQm0BhaN/wLS7DezDmt15epEtBQVxy46yoJLKfYW5osJh5WbTD1RM9HthPefyKY24f9eA8lag4Om8123sHzGQWPe3aYhywAKOzL97T/D+QSVsA/u1s0hh+KWKPW/qhAmcNslxv+D15BQU6PlS4OY+0ThpuG0YzHswKITcimItYXghn8xAeQfiUcybE8Vd6NmhQfWamQTVrggaB2tPzZ+82t9TF4AImDX0zXhaVXoe3HNdiYxaHnaiM4tkaVNtw2AgxkYKYV4ltTbhU/Jdo/WZnMdOiexqGqUhBxDTZox94sDSyPVtmY3rHor4dlBReAkGcOzpiVDpecRImzjapOL+mWMph5NYTo08JVWHeOcaqlEwUhmju7NHo7LDErFdTmgLZU9YfVKMZFgJUCmeVSWRd+AoXOiMuHGMW+g5OM4uZuKpfhJA3I7pyE1ZvQ3QprXY/m5NIIbr6SqvRanwHoqvW76q4W5jowj3+vIbo6mD+FCe6auLzvYkuuc6fYkRXT+ZPQaJr2OVPbqKryfnsRlGiy+f/ixJdL1ovneh6eaJTiC6txp+iRNfLs1QSXSXRlaR0plfyaBK9Z6tIuuO6j38SmsmOrcF51sRDK9MTRwTRrH8ZmLgK47tCfkG4cjbEtM9Lmu1702z+ZQi/m7+ZzjVuQ34ZQgQn8MVxVzGn2Ra7URxN1Cm4pmpE9BtcTajb5FTVElyHLllJCZaUYEkJlpRgSQmWlGBJCZaUYEkJ/lcoQXCTN9m4Ez/tbRx+S31espElG/nu2cjMK+DXk5GRW+xcbGRE/h3TkZE+/b/ykYxuSzqypCPfIx0Z+lTJR0ZZx1jgfImOzFhyefjI7H8a87slJJ++m/deSceu+BQkHdtd/pSkY0k6lqTjeyUdfypZx5J1LFnHknUsWceSdXynPOH/gNIrCbgfnoAr2bOSPSvZs5I9K9mzkj37/t/lK0qflV/mK7/M98bs2ekF8EOTZy8jnnNnzzG/V+osmPhi3FkA+qG+yxdZ2D/GV/kKUGcR0e/AnSXLAAr6Tv7Hz/8BUEsDBBQAAgAIALxVaUaKmlIXtiUAAIUyAAAXAAAAdW5pdmVyc2FsL3VuaXZlcnNhbC5wbmfte2lUU9fbb7RaxblYVERA64AyKihhRrStZVaZZ/lDiAwBwhTCFESLbWVQEQIECGiBQpiRAEkgKpUAIYQKYTCESMMckgAhhEBC3lBp17vW/XLf++Gude/qh6ycs5+9n+H3/Pbezz45+fm23a2D+07uAwAABy1/+PYuAPAFDgDY6bb3S1nL41eWAtnXjsi7t24AavpOzcludoEtbC0AgPrM/WLf3bJ7ufAf3CIBAOXHW58dmVNLIABA96TltxaOsd4chseTkDm3PYsJZQnJCclvxlI9Y6e+1CGMPEvuOfHTkZ2d+/P2Kg5+dcUi9w407Y7Jo12v7hd4fvsN6tMD/8xd3yvfLDjxTbd/xEUJbFWvvXG6mmsUAzNlC99kVkabOVZzBbUwWiUs5Jjgoar4Hr+Nl8jrgRE3vGQ+tSDV8UnSDSZTPHvLPO55EBAFfBgat69ZJvJ8OeyDSOR3qG4uqjPbFaOYsaz0uS6ZIFxOPmbgp3iFqIFeYyU5WYO2ZY1j+z5c44Mt4c/jz4JzwV/ILj/Jy+FgF4czieJl8oCvp34tRNWbLBnxAbxJPD07XuJpvCmiIpKM0sjTTZyO4FbVjf2AlsMZh3CiSTO1a1NsH+l6lMk4t0DtUS1huYcWfFTZJytkwIweTdeymUmANDLyhCGo+VjPVaJlm0tAx6Fn0SMB+pvadm0ZeKOZ4FYISsU0LqqexCndxYCq+rxb3wnYMDSaTVrwU6UTNhi8cZPYxU89+HFBDcWYKeqjbIwL2+fWxMTIoiPta38+QR33jp2YXzqKXvt9GojgA4GIZTVEhEIymMXMkW7ypOMJS098Cg7RSUwJg+mVd1BJwjeX8mmrYPPeVDTZ0IfeC6NfyfG73JEjCXvOMpD5dwdxOCixkzu6hjcQGHHnC2pBEoln6seFcq8c+PEN1oWZMZ9Re9W1N3tqxh1eeWXy7BHrAy47gFRSYgE8jbUDgOSds4DBG7KznhUQGN+xyecNYf3KQsTOgBSe9sRiQYNd+d5C/JeMRxtG9W22M4dwhu0REWZf/rpAXy8OPIU43shac7RT+KavNWNYNpCyKeq6ZbacsykbsXGiv6+VKB/RGNYplJDMN5cwkjoyMxtK5OIydySTo3KKlXhwavz4Ajrr5wLHF0uPzqldoplTMQi7j3qSCNcy5XIq38iy1w+nl6QVTxezH136oOusZif63Zwxh4Z2Hq10wFOKlQIZVYnCVmoiVx1QZvzgCj3vdi63axGKO5kjyeov2FRwt97d8/okmJB/IbNJ9Sh2AFewOWfH5hpkBkH7CC+nnyW9ujIb4PVq+o5W5xwSBMrLcxnCYw0bMlgm9nNjFkAe9ZQfq717A++Oz2ENbRDGjzYdnm8zUyHBqz8QvakQUs9CLCrvx3oICebfytINNs9gj0wZUFb9Jfwd71vSoPhmDmZBukBfIZuRY5vs/3OAqrzqMp3HKayOx2qRbhaB8ew2D4YgiZpUw7qw8XJIj8p35bV9dIFX+V3oFIJSCyPNdwJIhpb9FHNpweUXBa6Tj17aHYn4z7OslJPeHRENz3zJm3kXqCTRUN2Sf3OOj9oluI21yzoov+rWJNxuRVdTTRdeJAKJFHOm/AkFr39FpJYjpoFFyeiPkD2MR50hHgep59vknijqlNTt9MXxTXYAJy77XqEOmA84Pe01yAOv3+okm/XywejE1aAieBEoAGfjwO/ip6ECgwi9QH5vXZXLQXLDQNjVLxm9tUOmrABcb20qjb+PMlcjyKVsfB16dta5rnoTjgD7uNT1bv6WlBdg4rxswhMQeHomjGeS59D5xOek0frnvmSWliQgwALIL1Bmus2k+ZDJfrtz3Ul2pECIw5A53fHtJbojeQxbqxsy1gz3Uv8dRDChms03EBvQDdxGXzdvzhMo0wlW5nVICT38+hp6nfhM4k0mcF0BAC46K+kWMNPQskvueuFPtJ+DC/2/Kzw1bBmyns63gRXGvjBy2yIe+9tzmSw5zxwHtYxn0ZawG8ITBL1MTR22J9vIDqYtY74c6tUKZmjERJWogQp3LQHK7zu7cWbAebZ6aWDZXRKcf8UAvHktFKcnjfPuaBDbOAyAvfPA04Uif9G1zFJQP2XlWsgYFuo6bZoBG9DNgCpZAOnPj/LmXXhzRjG6JjzRySK/V6lTpuglfsJCn7hTMB5T5T+yHEsv69RhGeUsrdWwWv3HQm4dpMaU+jxmvcZeojYyBPmTcA4fsqFOJfnCOR+IZZjhGvJmD1aLqQQas2/iBY20EDt9Wfx8fQZL94MXaSSatBMQLi0Qf5gCkb8tvDg56evoq5ZpCO+Su7kOxk11fz8YkUMm808CM/OwqRBjue5YuRH4KZCr3W9HBxv75HoUvu6bGLOAHYi2Jk8oPLoVaEupw31t6Hvt7VVGnj6DHNhA1NWkBo/P9YnZ8IPW/VVK36Wrzzo/LVR8DM6HenwwVXJm385hw62av4riE9w5y0UUv1TahhkdeazcCDtvQK4bhTqS5kassrkQkpUKbLRzCmpQg6gQuNW4DEZ0+nplDEBRy3Gg+GWjIX2f5trlhLFmgVHmfNNCHTGiKoAB7lhGqPEGTKgxmWR7GKcWOrJGWGVFIMrxqaVSrN8OQAuib1mZIear2tfN7/p18tdzakcMoRVH07t+jp3ODsxRu2poiQFNwQX2sMKQSWiBj918J+DFVECem53dBQwiByny/1j/Y1CB0HCsvBjVb4QdCXBdtVYh5TB3ddmgLrsjFZFpyKWzLEdpFDUltLP2speuNGHkypejedC1iK3wcyCnPF43JLLiij5AdjMIPpEmg0vPfaP/UwQhxyeK+ytSafUvZvxgndV12Zv0jGwTH5Uw+qAuOZoEg1ANNFkBhk0Z8PEpg2pIJTfEZRWxGRCQN8zBmKgKIWVKTGaeGe+B9oYGCYqFGvJCIlfvtNk3QlirZfjV4bUiZfRwko2wJeyDV0eN8TFA8saMpmzlv/E8C1tQUGqsts8Q+tsbB9Z3dufUYyf9z/q2lnX/bFPWzc8vWx/+uTv2T/k8M34VVM+LcnaAZnmvs3sd5Dqk1TFgTr+GDS38mLgPJ1cgMB1esb/YW/q74c82P1Rbvzh6WqMgQLyAWaklZ+gl4djRaVEu/ZRF3O+G1MaCXh3WoJE/4UpXX1oHkv6cO1q3Qi7tmcvQ1GB7DRRuoRNya7xR4ZBelV1vZIPPg0vLhFStTHq9MWvatZvdyHHtjiWzICj36fv0pUJQBhkD6bralNFEUZZRhIhcQIX4aEXS23vqTGoTn0MbaoOYU9eqWI2yyaHvj19u79J9uUkcNBjFxoUFENJ8NgxY36Wm85hxmc7SfBdcsCtnY7QeABgzv7WHIe6ozfoRJC04IltRvdmTZ9X2yDlc8xZkLk1qDPiPndS3y8pC1iO01DKjd7pitYBsF/4J+6t6mfPowAaVawuDffAbuZC2UBk1B97lczKvAIbMMna9DxJR/N4FCuw1wtbB7ax2O+EJd9LTfN88fX7Xz/4U41rWctOp9L9wgXQEJbI8zwD7RB8D6A2btEJWySpMNmcM6V6k221SPU1JYyhrXQuvJ53vY2H9Slf50Z2BPS2hd9iqcG/J0XPzAqXhK+QaqLbIQLm5YjDYdWMVl5jtF3AKJqbn+l7zRkoURjcJOkEenZw02X5Qe9uDnUVaqDXJ2EKjzFgS7C1wd4SVYSQGq3tka+mrh9qPjYVyZ2CkYPrj4Qjz1eOAcNW9OFiXnK+PN92MkLNRT5Rx63p/2027vRvLH1cnmsYyJbsBY3tSuMpxEsEwU5xxoi0WsrHoziVt7gRwv7A4DgAkO+/aqhvdv4raAQDc/65fVtgWK/x3AZwkFVOlIe3iKR1ZEXh9f4q2rLV6r6xUBrz+ZnYnAND/S/F+mUDjf1vQ3+NCXKdREJsziND2pfSwkIia/Z5lw97xnHnXzY/D7fqmQ7Vnt/p9f6PmbqWPZIMo3VjJZX4v8604PSyR7WFv9yT7buH8HvO1t3+3Hyx1ZMaJppDlJEmazOp1JT/TuJX7/EEHe1tQ7t35pMGFE+kzaMRm9wlzbVl0yU4nMSnch3sO69ubS1Y8TJLEa92uVhX4mqkl0eLEza34e1wVopBqZKuKDS96htfnMdb9TvO61jJ7yW9dU2ruIt22QjvQKR+VjeuVlwF47/IQprY9LvplQVZA6eDUINbPRdb5XvaLu4nW/+9fyBAW0FyAVFPh2PRcOTpp4LG5eILCImWi00pwSBnqb9QrvAWcMEQ8f5SatKo+aCYYdPAAnaIRt5jkbCn47fUHM36vHkrYLmwbuId/sST/ixNvCzfX89Gt2cXrFfaJQfzFiY7A3LZua522FX+7ymA5GW2qnuMIVtdt2RxNAvcsc9ip7bM/gyDHUE2BmE8NUzGJvXyw+nGEKOJvdUQNYLoVma35a9EN7UTn7QAGJZgxV3Xz/a/Z6aUZz479h9b82TFGZiV6t9FK513SCYSL8I9Xt1yQlhiV8zIK1lnNh2q8jUDLxI81iUEEGyPie5SvKLQOkJC3LV/VeHCFmW4qSC8Nfd5vFHzFrqvGCrMcsXZ3+tn1AkCB8fVMrXfzSdmf4aFjHr2LHHcNulBytQTHrSmIzk1HJntE32c3ABKkVp+dhGtUN7fWD0Kw4xd+KxPEePQX7B71LPPMDkR2ZJ4BML0+I2KUSEsvlVcBv+V5NhDqQTEe52OpZbW8T6HBAtOmR9KqyJ3hQ8bML5zLtf6i7t1yzGvHsmsr+mGa2XW5n3DU9JcNRY3w8+HOjFXh41t+ALtZ58fbOWSpVzeLDi0sXLCfeWH9IFPuQaPA9k3Vx6H5+OMNNdows6rPqCk7y+WVb2qzbeW/JSlZKzvQuTWeE3APDM/LcsRpY1uXRH3Hor5HWBiufrAku87EwzvHKRqJ1KG2pMGln1PVFH8+ZHxIGMbuvFt+v43hTHf/NTgv0LToIFGDBfuJFvoZ5iChkbC0J9CCIZRlydH9BzD7WTKqJ643lalgAftHUyF7JiWjrX7wyjW8CVyUOLJrXLxinxIwJNDXYaiIRCWSbR5wo3uK43u2nSaQYSl6djvjdn+KRJS7cHy25jTm15haP0TEjCcwx6gM61VkMv4iiGlFDm73kaX08B67r5L1DjchPmfiY9shSV+QtsBUKGNVhZt19A3RJQ16EaDAeSHh3lMQN9KvNq12VedzGjactP8o3F1f+qiFTpD52cQBRg9Ix5x2GFQTA78bj4G3KN1Rdv7swSoGUlI3NpVeeqj6EcWNPe/1+mWAVw77q+avcMY52+gGH9vHV/5g/RduSUZz2OZL1fhGQThpqmObTJtNWl+Pl6NsOB70ndMQH90C3mLf0M1/TNTu+uh2ggyL0GkNgN1q5+CV1VyZAqMo9c/OPnbi/ko44F/e7rAEGcYODdIJIbExeuowTzPC3xSg35g4z7w6d4pYgQ+juGczoKLF7RnoCsEbh3NxCd1NnJmshrbmO40gPGt5YnvWLH48tk9HxCXTk8zm9N+VGWuj27dVeovaxtwu41esIbz5Mkf6arnR38Zc6EkOwufBMTd/M4BZN/23IS4iyxKQwRNrwpg+s4MRk1VtINSnaO+GkaZY2zBAo1W5jgkh598EJILpV4xg/YUS/yxjbVWXzzhk1Lpdf0LHOSydyU4uOmK4YcbthYi/Xwxp5bYkeG7Pt3bust37DefQtdec0D+Gu89TZqogWqz/3gErKQt1j+PdPP/tNP73RiUw49xAgfFkmfx9MNmFtL0ADAxieS1mW9vNiWYPOWbgnfEYN4Hth3nUEJO+Baz9tjJbSPAzG+t5iHNK9A3hmepmuZzANlMhdS8lKEYYJOu3HXphTQAwBpeOMqBRd3Li/CruDOm8XatxL8IEEBnsDDJpexYO0BaW6QbDthWH2uodz7nKCAGiuBfzWBSCdvXfirAMQwPfFUcnGeN/FegPnEtjvi/tBtJCEmU5XdvO6cd8rxQlUir5dWgoSmgbEbiMVbKeej61qwd/gChDov3vblanC3/E3mwPi+tNL41onqqybifiq9jcroLLhaCAxDANAHXVzR1NW9omw+vsI4b7y/BfNstWiTPm+19MTTdMQyauVuPk6hsDwyL6ACYboZE55Rnbc6i8FuK7jOMVBIyUnFnBMQm2p01XjNvwP5ymiI/2NR5sPDaJCoqxXD2j9Wmes21hJds6A/lWKwdYarXXtthYttQPS6YhlHh9TmspCD4MKBBEkab42zniD2IX8xeRgLgu6s7zR8poMKbMRpfNiM1sb8PRG1Tau/jCKwCw6X/o5z8ONyVhGNuLCly9JOLYp0PPwmNrjvU9mvZc9ZyIj1Fc8rpdfumz3zMVns+N94fjrZ4Ev5vBWmdRvdxCm3aW717V93gw0IOxc/hMxj6Xx55FBdZZzQzX+XbHneHuuRiFtafG3/qo8Z3+UYWBAN3drW7bhJtMZrwXVlQqGFhce2Ba/QYfIr3IYjppxJC2czFutUg/NhthuXjyhhfjAMb9wdFkcPWbOSIvHTso2EZHnF2MTHaRX3+BS/88SlZM/d+/iM7/q7xASxbAQKq5VJxtIl1tJkr876N7YmTF3KwlEsfbdnjNai1+vqL8r+INZSGc6HiMAhfBp7tPJFZi73h9vz2Haj4EoZ5ufLDWMZ3js6z2h62r7YKpWwgb/l4TnKpbG+PEa0tOn2ynIphbRYkLq1NWE46fyllcG4ukQszEE4eJhpr86iW+K9Ki3FjrPSshyFUlWOWal1dAQXg+dOCDZ4dGXUASeWjG/THI63hUo9gGqI0QA07TXemO7DtsoaykmafMfUO+Q/pncy3RKeGUWQFscqtu5592mdClki6juL2NKeFFLi1VT3OPFPaYyJ92UCwvKpdX0bgc4FpW/cntra7TGULQqKnzdLPWbICXLmFIiwXCO7iFFg0vByc2VIWAc1z4lKQfYM1Di/iLnzlCop240Oz0bkz3gNqiU3/vit+ToJ3MExdI3CtVZbq8fVlOcr/MEQ/gWHEBBe5J6vzcH2dAIBUWLj1b5ORqT9Nt0M6baRln1fWGtRKimK99aJRt8Fusbit9wXINrLCJ7TUg9+vbNR/IhLdX49/50gzQmhoPrlWXtD5qdXd1yEtqPcSKA8e+A+3uD7L1HorwIp2ccXFio+Y6BXa0OuhGZQAb8/fGSHJJmdI84XyxCmA01PAd7EAc+RMwBpxfD7pKPRrk4Pa9OxSjW/XuP2U+X5Ku5AZI9BK1j9eIKEGtNX5awg7ZAMLXhixaXRV/5GXhh5fx+duUSnD6yea+htyTVs9W7Snbn6ouI5MUnZFs7Q6/ojC2nUGVaChBfSyDGVzt+6xnZXg3wzEVbEo63VaVlsU50Xzt7pwPWz+mXNeu2qcI7Lqbsa+tiSu6d5rl3awS1Pw3aa3u2xpY33uyi7EvoeJR86P2k95ngNkzfsFgmYW+1wryjQSomWL5UIk77KhNo4qifgbK/UtmWtZcDab37IBWaUNBCAzCOhHnkIdIR88olt+IuMFpkep6Km/XIdqYzvDY+XyvGwmVPUaZbK/qFr8jzuXboCGdZvbi5ApbXxtqVc7s+yOwhCJm6y68Xh2aGplP2E5Xg7rFymB1sUIUVVI48oixD9eOiDf+LLOqaN/uxNXQet3qRvNycY+xvzNa5ECxVt7eGrntEV/8tg/XesaRATfoZL62je1VfhLsyn1q4t2ZwKhDVSZ9ALuxCl++4tYV9OAyYFY1aEOrdFYFXuOzizAPudroctYoj1SGTwpSY0KUv/Avw6AP9CTohjb9GjBSA7tdM3WhSltDAs4+Uugbza/UBA64tNTwWJV4rX9UvFIIOXoISYxGcfelyeX47bVrqcr5hOt2cOrE3C7IGYLibByqaxUi9Di6sxd+Dw3Oo6wEcpSDCXecd0/sG58P3Z7xDKd3n0b24apWqOe75J4+gx511Rh0tg6r3Bm8Dhpbmomfl2c96tsng2rAyzdKMUovcTqLXH40lu/6FofDTOnnlOifSVQco3G2qy88ZteHR31u55Mv+Ds/CdrN2MUMmqLwryxciA0oOBl2oF/BWaO4L0imx3uoJCUmulwXnYZOckO+tgGPtPTWO7kxbLcPN3grzLzmXucuGUE/uVrAFM9pXFS7H+BNq8yHqy04g3BpSiyTTvcvGSDZZVZ0d0NOdZPbTNAlOxABYuHNsPtHS/CCLHybC5e1b/rvXND9KcNCN5MlDNd4MVTaGR0Y6UgEUaaJB94rRB2tGnhu7IwFKUYh+Y7NHtuJrpH3JjkPO97gYvHndXSc7H6rguqFHCAppPFz6/InFInuccgd+k0HSt2QV3oz3hqx6z2FBzDHphw7u00GGdtbJ776Uce+QrlUOZTc40BlLYXQAXlUeN6iG/MPL+zIkBCml5lf027ukT3TeLntAC46MKppPAB+jeq4PgyL4rcUgIdA2FPR8f+cvHbUv/NzvzkQhLuKfX6h/4JrGShmAV3pe2eHQVPBLS2wG32dZkKyfoVpUKGnplt4/gMo3erpQiw8LIW3HN85v7q9PzOGRyrppRHdgoX4N/Mx/wfn384eHmYaeAdMLK98gSM2cUYUtpaA0vqI5+JBB3uvwssapdrlWGX8X3hezSnGDIK2mAJ4WL/Lq1S7cavQOpF2flY9+q+j45t7VUZuSYuf3v51ln5CylQ1V7S+FD3cZGKmapZwUdbjuiImhWuTeqmUe4uS8ccRmbFP0oul65/ZlzhjzIRHWFW9mHeWrmVKDUy54C0DH9c+DrevTr5wvUSr2Hq2YpMpgmy1u4vmXYg40VBze1M3XDtctLxjaMGVmPE/fHLzr+Bfwb+CfwX/Cv4V/Cv4V/D/gYAXy0oH6te2rZ7cEi1mqG4uPkbxkoR42W1/yv9Aa0R4v2QaSGwVlSPWyykzZsJWCloqQjP3uyGrHIYg2D4A4I2RmIQQk6atfdY/XAWOuei0rXxwKhINIyTDc/peagOM5gTsk8ip5ocpXDVzUTeFKhVTmcHwrN4hZQBgVqNkTn65xzaJM5wEKQfk3hZbE1esB+Cev/iI3/sQ9s02cowHxy2AFfHYCOEdM+VcSMcVFdO4qxziyp9PdOw2BphkHSJBJJ4xN1eOscO3Aw9DKzUMlivmz6BvTx8d1UToUxP9VfKGQxQBb6bIhmQ9qoke5UvkRV8YtvA8HfXUALUq37b4bv8Ax+T3cQvhczMtg6mMXzITF/xQew6r2DxOl4/Q5TZI8UwJVyOPtPUeVuOXWU3rXbfMGrZeNooEievOUBuZrC9U1954lF2Cm+p6pQsFtQhJJUJl6+GLl4C8iPJuJqw2FsdnRGv85WCG/bf8w/eR9hf17DbfUKehaQ5SCADAfWx3ptlz+Ien3/80ehWpOVPUCGEMj1vAsLpCmi06eUG95Jsd5yaikJev7DeaU7lpc8P+3YDBIZJopdw8sckHY/z2cq2XuytpWKu2Q/OnoTV40aKbqrN/UR6sSGfmmp5SUk00XdjWWvs6pS+j2mFkas3kVpfWKHZUd0cyefDKyvtol4oividHu/DPHk8L2J5AW8wizjp3BHTKQrjSYE96mju8wFKVrjl1Vd07oVi+muiNOWB9z7M9VC4TbtN1agNMYLtHg2ulrUMQpnC6vS9xNyka+RV4JCTfoRtLydkP8CwKRS5mLNNqR/VvDRfH/3JKbZbrO3wZ6pBsa9B9vpd2gxQ42eSW2n1HgG7LaEziJchOAsuuOWRFrYfBhsO47FGD8svGNXZzOHu2bog+5dJnnZHeu2OGh0ZeKg3vFnvtxcWPnLc5N/traai+pvqk9/A3Xb59CheEcrjA1sI27Ix7s67SzNcBJNoljlIUQipEIPhrS6xmS+lUCz5X6zigRdNLx007+CAusMR8+sLLFK5KjNxReordJD679YBzl2lmgks0odsBxy+5ub71SoewgWbKzKbsOeIH81Ip2Jyr8R1OvF3PkUBrojWC5XBoUS9Yn7y+jCSKsUsx1zy0AeGGEa/KapCayKYvGV2U9wH0ticeh3HEJSXi0uTKCin76PDJnJy8+s65Q9DjFjD64q5Xr9+Vvgfy5R4IX6ufm36+eCJs7WoqLS1Lgp6BH6xEdFZsypXQPuSfdqfqbWKHDcgfY0bXW4eq/UcS9+JYS54RvTMj3quZfg+5RAmdqCygQrCegE8RUQTy8of8h6H+SmB60lEL2GE5lcD6woNP2Cl27yxTumZxcGjuow8JxbdV1R2luyjz5lyhCbXOhMpG5XxI0xtPrkwJXAfH/kgtRWl7mJNw2ahx1ON8ZRc9txhlIk1nx8orVcms20MurJ1fiAFpkui0kFbAG5DB1UkJhSmm0FotJ8e+idB26ED6ZFdCOyMzoCqvbFBQvsnM9WtJ4iVV6ZKTFOqGNwD1V0OUhs/Qs5OaEochHn285QT4d164AWLfRoAuE5qf6Nl8GPtV1IPqAJLTZKZfxlSXatuuvsqT5Zv9NJZBouHV2bLzwLukR4zRiB3JG2ExRXWYnlPwqhlDdJehdWrmjJKi98ypCgj/oqHOL4PHiWvvgaTMrZ/re0bCjpcfwDVB3IbnkRw72irYNWispismnf/bKWCMy/0MI/Mqrl9K6M4YbpUpfQ99L+6NcyNLff7wxypdE8Sk+qchVoQK9Id+ilqqyO84KfWzfV4u+npV7x1Gtr36TzS43W5iV53jj21TJt8b3rJML9GfuVRx8924YUqoulbvnAvdhx7PwGaHeCQaPCW5JTNBZhuxEz8eL9u4p2RxfCQoxvO9rQWQFJEhWIIaZo4AZ7U7Qn5kdPGhI9oB5N0AbjPSOy5wHZHoQgY4v33d5xJgASy57DRRN/0M+n202fPD0w7R3LsWoqeHp6lfRWn8FpDYOF5hElCAwmp9MHXGBbu6cWccRma0e1O47zRqCRGCRNIfISauD0ehCjCFKPDyLZi4A5/5V1Scft50jgzVNNzvMfBAboNuaGHkoEmO04NabZ+aY2OQ6iK8wa1+ye9qZlBB7nVvUdWQpAyioTDNN1jVuYYerbvp1ayTs4uh1r6cXRuSJHBBRPMHzCUDKCFRKglbajTfaAwb/3rvkL8s4sR9OGvRr1HD9tbgv2L0QwCbdW+pnLWodg961Rcpf5dvSh/U7aWZRBTpnTRPsG+hOIEV1EmgBdYpCyA1WKmyyZBtvkoMpUcQc9aTT2c2KoXQEnIkmc/QWfmcx4oWQmnCxH6fEfEYVTLm1E9Rgl5ii0sOJ97nvz2cFG5kGnXNuObPsmKU/ZXIscncGtKUyZ+DFsAdQESI3wG8qKPAD34K+Bl8z3acGN2eidrpWjgzeeoCQyGGhLLmyP8ZhDsJY+K1kJG7GVeqyoLiYaPYk+XTSC6Epbmhqs4kF3EeQpxVowaeo6DIiZgLFsLWmSJU3x4jdxWH8yRoBuME79vck6TuK16ZrJUpme0HMfCHlV2lN1jMfN2txUWqPFAZ7wDALDq/1Zk5rrAXCXxVyS+523FWVKI+o0ZD+Mzsw/nBKrHCMgiGpzEMGqV9Qwipbw805wWjh8ZcE/spoG6q2cYC/QZHv/W1SJjEE+pLl3Wk70xX8MQNfFiqklmcwLuwjQeTQREwf9izcn0KfWNoQv9hqGZHqMTvpHToxRYpyE8jJVPSVa+xr99E9D2t/HRcUEhfL+LoNjtqUeHzJpP95BxWgQWwwbYC1O/lvO6iEV7WbejSSfXDDSBCmrb8Oasa0ouVGmEO4UZ9iYv7iYs5pzeMiXxjlIwa5gxZXSB+T1OKOHWMuKxBbBB1o8XdFHNxh3n44al7iLXFMw9H4xEujawg1Cm66Asgmyh+5dP3VZQsTU6yymbluXWuRkh0TE9x/M9JG82IeBwH2CooRgH97BLIuesYQXnagPJWonmTm7Lglz1SQuxSSZ9WhLINA7X1ro0WS/y7vfh3pyMqJFbSkShm6Oo4k7bQgutbQNuuT22tt7IEa9aaWVTLR+0oRvshgmblqwxnp02WUUzxdBQ9LIJtIdRnfB11tAEJLM7/sfzRR2gBer0C/VH8h6rkjyhPbk7xRkyjcLNma6cqPDs7ffjPhmvA87M7r9sHLnlsZvL8KRZCHIT4c7HGLPab2XbGQhsRMwqNtprZizOsIWnc7IkV/JD3134WuITychp67/4wFAvBUvDu0f0U5RdIpLaUw9zk0N8NqIrfqhJABZ44sQtC4BKmlIlX29YXKR1o4XLhivqoaccGSOPUTgByZqvAW5Em7gk+gNvYfNHfW/mQi0XdkUz5bE45fZKwiZtsylaB13yAasJIm9+U38Zmvw7hsinWzhdpfk8RrM+55E8PIO8CaA8YUj24H04+DDVryYXwzFYP4WZMlkyavOz80UnrcxjySdLleGVznSiiZEJ1c4KW/tNavY9U4INu58Gi+6wfxIi+iJmdIgO79afs0htBMv8wLGF0LV7RgZSzcDPJ6n4ArzjeEn3SUzh3S/TueHs4bV7gQRR4DNwztmLztl6ymksoxux6l3D/BUbR7ow0OcZQ37qTcrURrvwN/ZtJGdhyP1JN+L1XlTxfFuB7sY1RG0nLl2pb6MaznecJ8NVRS9HgJ3DSNFh/a85c/XRhl9qBmQB9mYfSa4V7AIBwofym/BGw4sTzSauPbPdIa/do40eMBFAUNvGx0cXZ75Ma1avxwj/Mqr+b0vAR9TgFczaY0k3KY7OVEmCpz43wdrwx6hAA0ILgRnq3Wp78M0au9bwLhjIdeelQdxjQ0GA2Jts6zydh6T1QMoqWjE5nu3jnZcjK9zeSs/9rLU/w4yOuKcmuAMhZ9dmtf1KgD+0CAJKtl7f+ZUGyAArW2bX2t3ZuNS1tbd/Sh6FGzxPAZ2UtbxJzOuljD9UFAf3VEYp6Wzom04HjLUEECRSiL90Pemr/0KzY0nJLu+V3dt/W3LiX8l9QSwMEFAACAAgAvFVpRteZEilfAAAAagAAABsAAAB1bml2ZXJzYWwvdW5pdmVyc2FsLnBuZy54bWwtjFsKgCAQAP+D7iB7gE1NrYXMyyQp9MKkx+2LaP5mPqZz1zyxw6c9rosFgRxcXxbdlvwR/cmutwmU/APYbaEmFPrXMw45WDCNQJJaGd0CCz6OIVvQvEZSihMpqN7lA1BLAQIAABQAAgAIALtVaUbO8+LqUwQAAA0QAAAdAAAAAAAAAAEAAAAAAAAAAAB1bml2ZXJzYWwvY29tbW9uX21lc3NhZ2VzLmxuZ1BLAQIAABQAAgAIALtVaUYl32KDvQQAAMsWAAAnAAAAAAAAAAEAAAAAAI4EAAB1bml2ZXJzYWwvZmxhc2hfcHVibGlzaGluZ19zZXR0aW5ncy54bWxQSwECAAAUAAIACAC7VWlGSEisH7ECAABRCgAAIQAAAAAAAAABAAAAAACQCQAAdW5pdmVyc2FsL2ZsYXNoX3NraW5fc2V0dGluZ3MueG1sUEsBAgAAFAACAAgAu1VpRkFYdiORBAAA3BUAACYAAAAAAAAAAQAAAAAAgAwAAHVuaXZlcnNhbC9odG1sX3B1Ymxpc2hpbmdfc2V0dGluZ3MueG1sUEsBAgAAFAACAAgAu1VpRpJGsJmpAQAAQwYAAB8AAAAAAAAAAQAAAAAAVREAAHVuaXZlcnNhbC9odG1sX3NraW5fc2V0dGluZ3MuanNQSwECAAAUAAIACAC7VWlGGtrqO6oAAAAfAQAAGgAAAAAAAAABAAAAAAA7EwAAdW5pdmVyc2FsL2kxOG5fcHJlc2V0cy54bWxQSwECAAAUAAIACAC7VWlG9YvaeWYAAABoAAAAHAAAAAAAAAABAAAAAAAdFAAAdW5pdmVyc2FsL2xvY2FsX3NldHRpbmdzLnhtbFBLAQIAABQAAgAIADMDgUTOggk37AIAAIgIAAAUAAAAAAAAAAEAAAAAAL0UAAB1bml2ZXJzYWwvcGxheWVyLnhtbFBLAQIAABQAAgAIALtVaUaYCckyjgoAABRaAAApAAAAAAAAAAEAAAAAANsXAAB1bml2ZXJzYWwvc2tpbl9jdXN0b21pemF0aW9uX3NldHRpbmdzLnhtbFBLAQIAABQAAgAIALxVaUaKmlIXtiUAAIUyAAAXAAAAAAAAAAAAAAAAALAiAAB1bml2ZXJzYWwvdW5pdmVyc2FsLnBuZ1BLAQIAABQAAgAIALxVaUbXmRIpXwAAAGoAAAAbAAAAAAAAAAEAAAAAAJtIAAB1bml2ZXJzYWwvdW5pdmVyc2FsLnBuZy54bWxQSwUGAAAAAAsACwBJAwAAM0kAAAAA"/>
  <p:tag name="ISPRING_OUTPUT_FOLDER" val="C:\Users\Danny\Dropbox\Website\M9P"/>
  <p:tag name="ISPRING_PRESENTATION_TITLE" val="Section 7.2 Scaled Diagrams and Reductions"/>
  <p:tag name="ISPRING_SCORM_ENDPOINT" val="&lt;endpoint&gt;&lt;enable&gt;0&lt;/enable&gt;&lt;lrs&gt;http://&lt;/lrs&gt;&lt;auth&gt;0&lt;/auth&gt;&lt;login&gt;&lt;/login&gt;&lt;password&gt;&lt;/password&gt;&lt;key&gt;&lt;/key&gt;&lt;name&gt;&lt;/name&gt;&lt;email&gt;&lt;/email&gt;&lt;/endpoint&gt;&#10;"/>
  <p:tag name="ISPRING_OUTPUT_FOLDER_UNSAVED" val="C:\Users\Danny\Dropbox\Website\M9P"/>
  <p:tag name="ISPRING_RESOURCE_PATHS_HASH_PRESENTER" val="4a20946b2ca218a96e514adeb9c2f37998263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192</TotalTime>
  <Words>271</Words>
  <Application>Microsoft Office PowerPoint</Application>
  <PresentationFormat>On-screen Show (4:3)</PresentationFormat>
  <Paragraphs>38</Paragraphs>
  <Slides>8</Slides>
  <Notes>8</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8</vt:i4>
      </vt:variant>
    </vt:vector>
  </HeadingPairs>
  <TitlesOfParts>
    <vt:vector size="19" baseType="lpstr">
      <vt:lpstr>Arial</vt:lpstr>
      <vt:lpstr>Calibri</vt:lpstr>
      <vt:lpstr>Century Schoolbook</vt:lpstr>
      <vt:lpstr>Garamond</vt:lpstr>
      <vt:lpstr>Tahoma</vt:lpstr>
      <vt:lpstr>Tunga</vt:lpstr>
      <vt:lpstr>Wingdings</vt:lpstr>
      <vt:lpstr>Wingdings 2</vt:lpstr>
      <vt:lpstr>Oriel</vt:lpstr>
      <vt:lpstr>BlackTie</vt:lpstr>
      <vt:lpstr>Equation</vt:lpstr>
      <vt:lpstr>Section 7.2  Scaled Diagrams and Reductions</vt:lpstr>
      <vt:lpstr>Reductions</vt:lpstr>
      <vt:lpstr>Ex: Given each scaled factor, determine the length of the scaled diagram: </vt:lpstr>
      <vt:lpstr>Finding Scale Factors</vt:lpstr>
      <vt:lpstr>Ex: Find the scaled factor for the following: </vt:lpstr>
      <vt:lpstr>Ex: If the radius of the earth is 6378km and the radius of Jupiter is 71492km, what is the scaled factor and the size of the earth model if the radius of the jupiter model is 30cm?</vt:lpstr>
      <vt:lpstr>PowerPoint Presentation</vt:lpstr>
      <vt:lpstr>Homework: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7.2 Scaled Diagrams and Reductions</dc:title>
  <dc:creator>Danny Young</dc:creator>
  <cp:lastModifiedBy>Danny Young</cp:lastModifiedBy>
  <cp:revision>29</cp:revision>
  <dcterms:created xsi:type="dcterms:W3CDTF">2012-02-16T21:19:34Z</dcterms:created>
  <dcterms:modified xsi:type="dcterms:W3CDTF">2015-03-13T16:52:55Z</dcterms:modified>
</cp:coreProperties>
</file>